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handoutMasterIdLst>
    <p:handoutMasterId r:id="rId11"/>
  </p:handoutMasterIdLst>
  <p:sldIdLst>
    <p:sldId id="281" r:id="rId5"/>
    <p:sldId id="282" r:id="rId6"/>
    <p:sldId id="284" r:id="rId7"/>
    <p:sldId id="287" r:id="rId8"/>
    <p:sldId id="288" r:id="rId9"/>
  </p:sldIdLst>
  <p:sldSz cx="12192000" cy="68580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8" autoAdjust="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205D96-D5E9-48E0-8737-5217CA82BC5C}" type="datetime1">
              <a:rPr lang="en-GB" smtClean="0"/>
              <a:t>31/08/2023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7488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4B3A9-BB9E-4627-8D3B-346091E86426}" type="datetime1">
              <a:rPr lang="en-GB" smtClean="0"/>
              <a:pPr/>
              <a:t>31/08/2023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Fourth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493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11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16158FA6-DF8D-4C01-B085-6E3889E17138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B8A60B7-9813-447F-88EB-E9A52545CA7A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FDB635D-6B2F-46A2-B763-A6131B334806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n-GB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554062-23F3-4B1E-BB3A-4CC6B9E94DCC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845627B-EC01-4D01-A031-70E3B23FB000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4C3E58-5F70-40D6-8228-DE47ECA32774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79DD71-2939-4E51-BC5E-2A2B2C28A6CA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6384A653-9A8D-4396-9FEB-FCC01D244EAE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D1816639-2330-40B7-8525-E57F634499DC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00D9FF-02A8-407A-8F08-16BC35F6F3F2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513E36-BC07-41DA-B634-836FFD9906DD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6D033E-3072-4614-B643-3D4FD010A745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C9DC4-43A7-425D-8973-2EC177A24491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8BA2E6-D09C-400C-91DF-36752ACB44B6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620FA7-E5B2-4C05-B5BC-24F649747591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170F22-811B-4094-B155-73F94C3F8B46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910C83C-66E1-42CC-94EE-B1BF6133E21E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D0111458-CE17-47F2-AF1E-9537D97C10F5}" type="datetime1">
              <a:rPr lang="en-GB" noProof="0" smtClean="0"/>
              <a:t>31/08/2023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dingstandards.uk/media/3178579/learner-agreement.pdf" TargetMode="External"/><Relationship Id="rId2" Type="http://schemas.openxmlformats.org/officeDocument/2006/relationships/hyperlink" Target="https://www.tradingstandards.uk/media/3178307/cpcf-lms-instructions.pdf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tradingstandards.uk/practitioners/training-development/ctsi-qualification-training-courses/stage-1-training-cour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radingstandards.uk/media/2927197/portfolio-candidate-guidance-updated.pdf" TargetMode="External"/><Relationship Id="rId2" Type="http://schemas.openxmlformats.org/officeDocument/2006/relationships/hyperlink" Target="https://www.tradingstandards.uk/media/3177753/verifiers-local-authorities-announcement-updated-july-2022.pdf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adingstandards.uk/media/documents/practitioners/cpcf-current-folder/stage-1/user-guide-for-sharepoint.pdf" TargetMode="External"/><Relationship Id="rId13" Type="http://schemas.openxmlformats.org/officeDocument/2006/relationships/hyperlink" Target="https://www.tradingstandards.uk/media/documents/practitioners/cpcf-current-folder/stage-2/food-and-feed-portfolio-criteria-6-outcome.pdf" TargetMode="External"/><Relationship Id="rId18" Type="http://schemas.openxmlformats.org/officeDocument/2006/relationships/hyperlink" Target="https://www.tradingstandards.uk/practitioners/training-development/qualifications-resources#pastpapersreports" TargetMode="External"/><Relationship Id="rId3" Type="http://schemas.openxmlformats.org/officeDocument/2006/relationships/hyperlink" Target="https://www.tradingstandards.uk/media/documents/practitioners/cpcf-current-folder/trainign-and-fees/how-to-book-onto-a-training-together-training-course.pdf" TargetMode="External"/><Relationship Id="rId7" Type="http://schemas.openxmlformats.org/officeDocument/2006/relationships/hyperlink" Target="https://www.tradingstandards.uk/media/documents/practitioners/cpcf-current-folder/stage-1/coursework-submissions-may-2020-statement-publish.pdf" TargetMode="External"/><Relationship Id="rId12" Type="http://schemas.openxmlformats.org/officeDocument/2006/relationships/hyperlink" Target="https://www.tradingstandards.uk/media/2927197/portfolio-candidate-guidance-updated.pdf" TargetMode="External"/><Relationship Id="rId17" Type="http://schemas.openxmlformats.org/officeDocument/2006/relationships/hyperlink" Target="https://www.tradingstandards.uk/media/3178303/faq-2022.pdf" TargetMode="External"/><Relationship Id="rId2" Type="http://schemas.openxmlformats.org/officeDocument/2006/relationships/hyperlink" Target="https://www.tradingstandards.uk/media/documents/practitioners/cpcf-current-folder/trainign-and-fees/how-to-register-for-cpcf-assessments-full-stage-1-15-11-19.docx" TargetMode="External"/><Relationship Id="rId16" Type="http://schemas.openxmlformats.org/officeDocument/2006/relationships/hyperlink" Target="https://www.tradingstandards.uk/media/documents/practitioners/cpcf-current-folder/cpcf/cpcf-timelines-and-deadlines.pdf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tradingstandards.uk/media/3178927/cpcf-stage-2-weights-and-measures-reflective-statement-coursework-guidance-for-candidates-updated-2023.pdf" TargetMode="External"/><Relationship Id="rId11" Type="http://schemas.openxmlformats.org/officeDocument/2006/relationships/hyperlink" Target="https://www.tradingstandards.uk/media/3178630/professional-interview-top-tips-summary.pdf" TargetMode="External"/><Relationship Id="rId5" Type="http://schemas.openxmlformats.org/officeDocument/2006/relationships/hyperlink" Target="https://www.tradingstandards.uk/media/3178370/cpcf-stage-1-coursework-guidance-for-candidates-updated-20-04-21.pdf" TargetMode="External"/><Relationship Id="rId15" Type="http://schemas.openxmlformats.org/officeDocument/2006/relationships/hyperlink" Target="https://www.tradingstandards.uk/media/documents/practitioners/cpcf-current-folder/trainign-and-fees/1.7.1-appeals-procedure-and-guidance-notes-28-jan-2020-v1-1.pdf" TargetMode="External"/><Relationship Id="rId10" Type="http://schemas.openxmlformats.org/officeDocument/2006/relationships/hyperlink" Target="https://www.tradingstandards.uk/media/3178629/cpcf-stage-2-professional-interview-guidance-updated-06-03-23.pdf" TargetMode="External"/><Relationship Id="rId19" Type="http://schemas.openxmlformats.org/officeDocument/2006/relationships/hyperlink" Target="https://www.tradingstandards.uk/media/documents/practitioners/cpcf-current-folder/stage-1/general-coursework-examiners-report.pdf" TargetMode="External"/><Relationship Id="rId4" Type="http://schemas.openxmlformats.org/officeDocument/2006/relationships/hyperlink" Target="https://www.tradingstandards.uk/media/3178306/cpcf-regulations.pdf" TargetMode="External"/><Relationship Id="rId9" Type="http://schemas.openxmlformats.org/officeDocument/2006/relationships/hyperlink" Target="https://www.tradingstandards.uk/media/documents/practitioners/cpcf-current-folder/stage-2/cpcf-oral-candidate-guidance-final-updated-apr-21.pdf" TargetMode="External"/><Relationship Id="rId14" Type="http://schemas.openxmlformats.org/officeDocument/2006/relationships/hyperlink" Target="https://www.tradingstandards.uk/media/3178305/extenuating-circumstances-policy-and-extenuating-circumstances-form.doc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qualifications@tsi.org.uk" TargetMode="External"/><Relationship Id="rId2" Type="http://schemas.openxmlformats.org/officeDocument/2006/relationships/hyperlink" Target="https://www.tradingstandards.uk/media/3178897/open-surgery-and-qa-sessions-2023-2024.pdf" TargetMode="Externa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tradingstandards.uk/practitioners/training-development/qualifications-resourc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dirty="0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6" name="Picture 5" descr="purple tinted chalkboard">
            <a:extLst>
              <a:ext uri="{FF2B5EF4-FFF2-40B4-BE49-F238E27FC236}">
                <a16:creationId xmlns:a16="http://schemas.microsoft.com/office/drawing/2014/main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latin typeface="Neo Sans Std" panose="020B0504030504040204" pitchFamily="34" charset="0"/>
              </a:rPr>
              <a:t>Qualifications Framework Support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DD245-17CD-4FBE-A9CF-AC997273DF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4" y="4777380"/>
            <a:ext cx="8827245" cy="861420"/>
          </a:xfrm>
        </p:spPr>
        <p:txBody>
          <a:bodyPr rtlCol="0">
            <a:normAutofit/>
          </a:bodyPr>
          <a:lstStyle/>
          <a:p>
            <a:pPr rtl="0"/>
            <a:r>
              <a:rPr lang="en-GB" dirty="0">
                <a:solidFill>
                  <a:srgbClr val="FFFFFF"/>
                </a:solidFill>
              </a:rPr>
              <a:t>CANDIDATES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58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2EB2-A4F6-C819-2D95-297D818D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 to support you: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9A5BF-EFB7-E1BC-8E7E-A6E678A31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7174" y="2276475"/>
            <a:ext cx="5722937" cy="903287"/>
          </a:xfrm>
        </p:spPr>
        <p:txBody>
          <a:bodyPr/>
          <a:lstStyle/>
          <a:p>
            <a:r>
              <a:rPr lang="en-GB" dirty="0"/>
              <a:t>Training – exam prep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4B6BA6-899C-EFB4-1ADD-49AEEB24A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7175" y="3179762"/>
            <a:ext cx="5722937" cy="3563938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Courses available on all subject areas.</a:t>
            </a:r>
          </a:p>
          <a:p>
            <a:pPr lvl="0"/>
            <a:r>
              <a:rPr lang="en-GB" dirty="0"/>
              <a:t>Hybrid delivery – Classroom, Online &amp; distance learning</a:t>
            </a:r>
          </a:p>
          <a:p>
            <a:pPr lvl="0"/>
            <a:r>
              <a:rPr lang="en-GB" dirty="0"/>
              <a:t>Delivery: September – April each year.</a:t>
            </a:r>
          </a:p>
          <a:p>
            <a:pPr lvl="0"/>
            <a:r>
              <a:rPr lang="en-GB" dirty="0"/>
              <a:t>Booking available: March – August each year.</a:t>
            </a:r>
          </a:p>
          <a:p>
            <a:pPr lvl="0"/>
            <a:r>
              <a:rPr lang="en-GB" dirty="0">
                <a:hlinkClick r:id="rId2"/>
              </a:rPr>
              <a:t>Learner Management System (LMS) guidance</a:t>
            </a:r>
            <a:r>
              <a:rPr lang="en-GB" dirty="0"/>
              <a:t>.</a:t>
            </a:r>
          </a:p>
          <a:p>
            <a:pPr lvl="0"/>
            <a:r>
              <a:rPr lang="en-GB" dirty="0">
                <a:hlinkClick r:id="rId3"/>
              </a:rPr>
              <a:t>Responsibilities of a learner</a:t>
            </a:r>
            <a:r>
              <a:rPr lang="en-GB" dirty="0"/>
              <a:t>. </a:t>
            </a:r>
          </a:p>
          <a:p>
            <a:pPr lvl="0"/>
            <a:r>
              <a:rPr lang="en-GB" dirty="0"/>
              <a:t>Further information available via </a:t>
            </a:r>
            <a:r>
              <a:rPr lang="en-GB" dirty="0">
                <a:hlinkClick r:id="rId4"/>
              </a:rPr>
              <a:t>CTSI training pages</a:t>
            </a:r>
            <a:r>
              <a:rPr lang="en-GB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DFBBCE-E71B-F326-7876-3828F4131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5722937" cy="576262"/>
          </a:xfrm>
        </p:spPr>
        <p:txBody>
          <a:bodyPr/>
          <a:lstStyle/>
          <a:p>
            <a:r>
              <a:rPr lang="en-GB" dirty="0"/>
              <a:t>Specific learning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270302-284C-2877-C307-5F188A4A28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5722937" cy="3411538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Portfolio building days (general).</a:t>
            </a:r>
          </a:p>
          <a:p>
            <a:pPr lvl="0"/>
            <a:r>
              <a:rPr lang="en-GB" dirty="0"/>
              <a:t>Portfolio evidence referencing &amp; matrices CPPD course.</a:t>
            </a:r>
          </a:p>
          <a:p>
            <a:pPr lvl="0"/>
            <a:r>
              <a:rPr lang="en-GB" dirty="0"/>
              <a:t>Portfolio evidence gathering CPPD course.</a:t>
            </a:r>
          </a:p>
          <a:p>
            <a:pPr lvl="0"/>
            <a:r>
              <a:rPr lang="en-GB" dirty="0"/>
              <a:t>Exam technique course.</a:t>
            </a:r>
          </a:p>
          <a:p>
            <a:pPr lvl="0"/>
            <a:r>
              <a:rPr lang="en-GB" dirty="0"/>
              <a:t>Practical Food Sampling course.</a:t>
            </a:r>
          </a:p>
          <a:p>
            <a:r>
              <a:rPr lang="en-GB" dirty="0"/>
              <a:t>CTSI CPPD courses </a:t>
            </a:r>
          </a:p>
        </p:txBody>
      </p:sp>
    </p:spTree>
    <p:extLst>
      <p:ext uri="{BB962C8B-B14F-4D97-AF65-F5344CB8AC3E}">
        <p14:creationId xmlns:p14="http://schemas.microsoft.com/office/powerpoint/2010/main" val="375453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470AF-35A4-A74B-0259-20194CBEE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Additional support;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390A7-0E28-83C1-372A-B7234239F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Verifiers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86F8F9-4D98-29B0-1548-22C98CBECF6F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3497261"/>
          </a:xfrm>
        </p:spPr>
        <p:txBody>
          <a:bodyPr>
            <a:normAutofit fontScale="92500"/>
          </a:bodyPr>
          <a:lstStyle/>
          <a:p>
            <a:r>
              <a:rPr lang="en-GB" sz="1800" dirty="0"/>
              <a:t>Regional Verifiers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>
                <a:hlinkClick r:id="rId2"/>
              </a:rPr>
              <a:t>Who is your regional verifier</a:t>
            </a:r>
            <a:r>
              <a:rPr lang="en-GB" sz="1800" dirty="0"/>
              <a:t>? (Contact information contained within this document.)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Assist with queries on portfolios and qualifications framework.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Contact verifier at start of portfolio process.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>
                <a:hlinkClick r:id="rId3"/>
              </a:rPr>
              <a:t>Portfolio guidance</a:t>
            </a:r>
            <a:r>
              <a:rPr lang="en-GB" sz="18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8293A7-EAC6-8DBE-FEEA-E89350BE9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Assessors 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DF0EC3-14A6-FA41-96F7-55807902859F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3497261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/>
              <a:t>Provided by your Local Authority/employer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Suitably qualified person.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All assessors complete CTSI specific training.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Planning meeting – setting out Assessment Plan. (Don’t forget to invite your verifier).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Regular meetings on progress.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800" dirty="0"/>
              <a:t>Providing evidence for assessment regularly.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04E81B-C12E-2952-5F07-0AA1F12D08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Trainers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5C8C1C-0554-2C6A-EFB7-3DDCC770B85C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3497261"/>
          </a:xfrm>
        </p:spPr>
        <p:txBody>
          <a:bodyPr>
            <a:normAutofit/>
          </a:bodyPr>
          <a:lstStyle/>
          <a:p>
            <a:r>
              <a:rPr lang="en-GB" sz="1700" dirty="0"/>
              <a:t>Subject specific trainers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700" dirty="0"/>
              <a:t>Accredited trainers with CTSI.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700" dirty="0"/>
              <a:t>Contact details provided by trainer at start of training. (Available if attending a Training Together Partnership training course).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700" dirty="0"/>
              <a:t>Discuss any queries regarding your learning</a:t>
            </a:r>
            <a:r>
              <a:rPr lang="en-GB" sz="1800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194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3E9A3-8DB8-908F-C2EF-80433511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CTSI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EE09B-5792-9E49-1D81-2FB00FDB5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89255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GB" sz="3800" dirty="0">
                <a:hlinkClick r:id="rId2"/>
              </a:rPr>
              <a:t>How to register into qualifications framework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3"/>
              </a:rPr>
              <a:t>How to register into training course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4"/>
              </a:rPr>
              <a:t>Qualifications framework regulations</a:t>
            </a:r>
            <a:r>
              <a:rPr lang="en-GB" sz="3800" dirty="0"/>
              <a:t>.</a:t>
            </a:r>
          </a:p>
          <a:p>
            <a:pPr lvl="0"/>
            <a:r>
              <a:rPr lang="en-GB" sz="3800" dirty="0"/>
              <a:t>Qualifications framework Handbook.</a:t>
            </a:r>
          </a:p>
          <a:p>
            <a:pPr lvl="0"/>
            <a:r>
              <a:rPr lang="en-GB" sz="3800" dirty="0">
                <a:hlinkClick r:id="rId5"/>
              </a:rPr>
              <a:t>Stage 1 Coursework student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6"/>
              </a:rPr>
              <a:t>Stage 2 Weights &amp; Measures Reflective Statement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7"/>
              </a:rPr>
              <a:t>Coursework submission policy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8"/>
              </a:rPr>
              <a:t>Coursework SharePoint User Guide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9"/>
              </a:rPr>
              <a:t>Food/Feed Oral exam guidance</a:t>
            </a:r>
            <a:r>
              <a:rPr lang="en-GB" sz="3800" dirty="0"/>
              <a:t>.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49D39A-3D62-8D7E-F535-054B5B5EB5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81635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en-GB" sz="3800" dirty="0">
                <a:hlinkClick r:id="rId10"/>
              </a:rPr>
              <a:t>Professional Interview exam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1"/>
              </a:rPr>
              <a:t>Professional Interview Top Tips</a:t>
            </a:r>
            <a:r>
              <a:rPr lang="en-GB" sz="3800" dirty="0"/>
              <a:t>.  (Additional support.)</a:t>
            </a:r>
          </a:p>
          <a:p>
            <a:pPr lvl="0"/>
            <a:r>
              <a:rPr lang="en-GB" sz="3800" dirty="0">
                <a:hlinkClick r:id="rId12"/>
              </a:rPr>
              <a:t>Portfolio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3"/>
              </a:rPr>
              <a:t>Portfolio Food/Feed Criteria 6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4"/>
              </a:rPr>
              <a:t>Extenuating Circumstances Policy and Form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5"/>
              </a:rPr>
              <a:t>Appeals Procedure &amp; Guidance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6"/>
              </a:rPr>
              <a:t>Timelines &amp; Deadlines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7"/>
              </a:rPr>
              <a:t>Frequently Asked Questions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8"/>
              </a:rPr>
              <a:t>Past Exam Papers and Reports</a:t>
            </a:r>
            <a:r>
              <a:rPr lang="en-GB" sz="3800" dirty="0"/>
              <a:t>.</a:t>
            </a:r>
          </a:p>
          <a:p>
            <a:pPr lvl="0"/>
            <a:r>
              <a:rPr lang="en-GB" sz="3800" dirty="0">
                <a:hlinkClick r:id="rId19"/>
              </a:rPr>
              <a:t>General Coursework Examiner Report</a:t>
            </a:r>
            <a:r>
              <a:rPr lang="en-GB" sz="3800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787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5745D-94AC-3CD9-5107-3AB038C6D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CTSI support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5A0FC-7F2C-4AD2-B41B-E4118317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991360"/>
            <a:ext cx="3457575" cy="904240"/>
          </a:xfrm>
        </p:spPr>
        <p:txBody>
          <a:bodyPr/>
          <a:lstStyle/>
          <a:p>
            <a:r>
              <a:rPr lang="en-GB" dirty="0"/>
              <a:t>Surgeries + Q&amp;A session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72015-86A8-C043-B204-46D31F929B1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371475" y="2973913"/>
            <a:ext cx="3457575" cy="3884087"/>
          </a:xfrm>
        </p:spPr>
        <p:txBody>
          <a:bodyPr>
            <a:no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600" dirty="0"/>
              <a:t>CTSI Education Team regular surgeries and Q&amp;A sessions, delivered monthly.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600" dirty="0"/>
              <a:t>For further information, please see the </a:t>
            </a:r>
            <a:r>
              <a:rPr lang="en-GB" sz="1600" dirty="0">
                <a:hlinkClick r:id="rId2"/>
              </a:rPr>
              <a:t>planner</a:t>
            </a:r>
            <a:r>
              <a:rPr lang="en-GB" sz="1600" dirty="0"/>
              <a:t> on register our website. Invites are sent directly 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GB" sz="1600" dirty="0"/>
              <a:t>Dedicated 1 hour sessions with CTSI Head of Education and Training- contact education team to schedule a session.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/>
              <a:t>Monthly newsletters for all candidates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8489C8-E6EA-D051-AD90-CCC995F726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rot="10800000" flipV="1">
            <a:off x="4228624" y="1691371"/>
            <a:ext cx="3459744" cy="1118505"/>
          </a:xfrm>
        </p:spPr>
        <p:txBody>
          <a:bodyPr>
            <a:noAutofit/>
          </a:bodyPr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CTSI Education team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65CE2E-E182-1F1F-B919-A6E04A676D15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366127" y="2809876"/>
            <a:ext cx="3395120" cy="3804283"/>
          </a:xfrm>
        </p:spPr>
        <p:txBody>
          <a:bodyPr/>
          <a:lstStyle/>
          <a:p>
            <a:pPr lvl="0"/>
            <a:r>
              <a:rPr lang="en-GB" sz="1600" dirty="0"/>
              <a:t>Team Members:</a:t>
            </a:r>
            <a:br>
              <a:rPr lang="en-GB" sz="1600" dirty="0"/>
            </a:br>
            <a:r>
              <a:rPr lang="en-GB" sz="1600" b="1" dirty="0"/>
              <a:t>Head of Education &amp; Training:</a:t>
            </a:r>
            <a:r>
              <a:rPr lang="en-GB" sz="1600" dirty="0"/>
              <a:t> Sue Steward</a:t>
            </a:r>
            <a:br>
              <a:rPr lang="en-GB" sz="1600" dirty="0"/>
            </a:br>
            <a:r>
              <a:rPr lang="en-GB" sz="1600" b="1" dirty="0"/>
              <a:t>Education Team Manager:</a:t>
            </a:r>
            <a:r>
              <a:rPr lang="en-GB" sz="1600" dirty="0"/>
              <a:t> Richard Cowles</a:t>
            </a:r>
            <a:br>
              <a:rPr lang="en-GB" sz="1600" dirty="0"/>
            </a:br>
            <a:r>
              <a:rPr lang="en-GB" sz="1600" b="1" dirty="0"/>
              <a:t>Education Co-ordinators: </a:t>
            </a:r>
            <a:r>
              <a:rPr lang="en-GB" sz="1600" dirty="0"/>
              <a:t>Rebecca Taylor &amp; Marianne Rickwood</a:t>
            </a:r>
            <a:br>
              <a:rPr lang="en-GB" sz="1600" dirty="0"/>
            </a:br>
            <a:r>
              <a:rPr lang="en-GB" sz="1600" b="1" dirty="0"/>
              <a:t>Education Assistance: </a:t>
            </a:r>
            <a:r>
              <a:rPr lang="en-GB" sz="1600" dirty="0"/>
              <a:t>Alex Jones, Sophia Robinson, </a:t>
            </a:r>
          </a:p>
          <a:p>
            <a:r>
              <a:rPr lang="en-GB" sz="1600" dirty="0"/>
              <a:t>Telephone: 01268 582242 / Email: </a:t>
            </a:r>
            <a:r>
              <a:rPr lang="en-GB" sz="1600" dirty="0">
                <a:hlinkClick r:id="rId3"/>
              </a:rPr>
              <a:t>qualifications@tsi.org.uk</a:t>
            </a:r>
            <a:endParaRPr lang="en-GB" sz="1600" dirty="0"/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80093-9BB0-D27A-6D85-13AC695DA8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62949" y="2266949"/>
            <a:ext cx="3457576" cy="706964"/>
          </a:xfrm>
        </p:spPr>
        <p:txBody>
          <a:bodyPr/>
          <a:lstStyle/>
          <a:p>
            <a:r>
              <a:rPr lang="en-GB" dirty="0"/>
              <a:t>Quals resources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DF4A5D-7321-DFB9-9E35-479ECCE54416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8362951" y="3124200"/>
            <a:ext cx="3457574" cy="2902855"/>
          </a:xfrm>
        </p:spPr>
        <p:txBody>
          <a:bodyPr>
            <a:normAutofit/>
          </a:bodyPr>
          <a:lstStyle/>
          <a:p>
            <a:r>
              <a:rPr lang="en-GB" sz="1600" dirty="0"/>
              <a:t>For additional information and guidance please use:</a:t>
            </a:r>
          </a:p>
          <a:p>
            <a:endParaRPr lang="en-GB" sz="1600" dirty="0"/>
          </a:p>
          <a:p>
            <a:r>
              <a:rPr lang="en-GB" sz="1600" dirty="0">
                <a:hlinkClick r:id="rId4"/>
              </a:rPr>
              <a:t>Qualifications resources area</a:t>
            </a:r>
            <a:r>
              <a:rPr lang="en-GB" sz="1600" dirty="0"/>
              <a:t>.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57438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7647_TF67288550.potx" id="{555585A1-474C-49EC-B062-F9D14C87C013}" vid="{2D5B4BE8-3913-4A3B-8D21-CAD149A9EC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 design</Template>
  <TotalTime>1020</TotalTime>
  <Words>468</Words>
  <Application>Microsoft Office PowerPoint</Application>
  <PresentationFormat>Widescreen</PresentationFormat>
  <Paragraphs>73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Century Gothic</vt:lpstr>
      <vt:lpstr>Neo Sans Std</vt:lpstr>
      <vt:lpstr>Wingdings</vt:lpstr>
      <vt:lpstr>Wingdings 3</vt:lpstr>
      <vt:lpstr>Ion Boardroom</vt:lpstr>
      <vt:lpstr>Qualifications Framework Support</vt:lpstr>
      <vt:lpstr>Resource to support you:</vt:lpstr>
      <vt:lpstr>Additional support;</vt:lpstr>
      <vt:lpstr>CTSI guidance</vt:lpstr>
      <vt:lpstr>CTSI support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Qualifications Framework Support</dc:title>
  <dc:creator>Sue Steward</dc:creator>
  <cp:lastModifiedBy>Sue Steward</cp:lastModifiedBy>
  <cp:revision>2</cp:revision>
  <dcterms:created xsi:type="dcterms:W3CDTF">2023-06-27T14:36:33Z</dcterms:created>
  <dcterms:modified xsi:type="dcterms:W3CDTF">2023-08-31T14:22:20Z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