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0"/>
  </p:notesMasterIdLst>
  <p:sldIdLst>
    <p:sldId id="256" r:id="rId2"/>
    <p:sldId id="258" r:id="rId3"/>
    <p:sldId id="259" r:id="rId4"/>
    <p:sldId id="261" r:id="rId5"/>
    <p:sldId id="260" r:id="rId6"/>
    <p:sldId id="263" r:id="rId7"/>
    <p:sldId id="285" r:id="rId8"/>
    <p:sldId id="28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2"/>
    <p:restoredTop sz="94688"/>
  </p:normalViewPr>
  <p:slideViewPr>
    <p:cSldViewPr snapToGrid="0">
      <p:cViewPr varScale="1">
        <p:scale>
          <a:sx n="116" d="100"/>
          <a:sy n="116" d="100"/>
        </p:scale>
        <p:origin x="6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den Lunness" userId="51f65c40-7cb3-4ffb-a9ff-dc7c63224c72" providerId="ADAL" clId="{3A3215E3-63FA-51BC-B48C-953DBBF59243}"/>
    <pc:docChg chg="undo redo custSel addSld delSld modSld sldOrd addSection delSection">
      <pc:chgData name="Caden Lunness" userId="51f65c40-7cb3-4ffb-a9ff-dc7c63224c72" providerId="ADAL" clId="{3A3215E3-63FA-51BC-B48C-953DBBF59243}" dt="2026-03-19T15:26:57.551" v="4888" actId="2696"/>
      <pc:docMkLst>
        <pc:docMk/>
      </pc:docMkLst>
      <pc:sldChg chg="del">
        <pc:chgData name="Caden Lunness" userId="51f65c40-7cb3-4ffb-a9ff-dc7c63224c72" providerId="ADAL" clId="{3A3215E3-63FA-51BC-B48C-953DBBF59243}" dt="2026-03-19T15:26:41.507" v="4887" actId="2696"/>
        <pc:sldMkLst>
          <pc:docMk/>
          <pc:sldMk cId="1679153265" sldId="262"/>
        </pc:sldMkLst>
      </pc:sldChg>
      <pc:sldChg chg="del">
        <pc:chgData name="Caden Lunness" userId="51f65c40-7cb3-4ffb-a9ff-dc7c63224c72" providerId="ADAL" clId="{3A3215E3-63FA-51BC-B48C-953DBBF59243}" dt="2026-03-19T15:26:41.507" v="4887" actId="2696"/>
        <pc:sldMkLst>
          <pc:docMk/>
          <pc:sldMk cId="1399710118" sldId="264"/>
        </pc:sldMkLst>
      </pc:sldChg>
      <pc:sldChg chg="del">
        <pc:chgData name="Caden Lunness" userId="51f65c40-7cb3-4ffb-a9ff-dc7c63224c72" providerId="ADAL" clId="{3A3215E3-63FA-51BC-B48C-953DBBF59243}" dt="2026-03-19T15:26:41.507" v="4887" actId="2696"/>
        <pc:sldMkLst>
          <pc:docMk/>
          <pc:sldMk cId="126928504" sldId="265"/>
        </pc:sldMkLst>
      </pc:sldChg>
      <pc:sldChg chg="del">
        <pc:chgData name="Caden Lunness" userId="51f65c40-7cb3-4ffb-a9ff-dc7c63224c72" providerId="ADAL" clId="{3A3215E3-63FA-51BC-B48C-953DBBF59243}" dt="2026-03-19T15:26:41.507" v="4887" actId="2696"/>
        <pc:sldMkLst>
          <pc:docMk/>
          <pc:sldMk cId="514634345" sldId="266"/>
        </pc:sldMkLst>
      </pc:sldChg>
      <pc:sldChg chg="del">
        <pc:chgData name="Caden Lunness" userId="51f65c40-7cb3-4ffb-a9ff-dc7c63224c72" providerId="ADAL" clId="{3A3215E3-63FA-51BC-B48C-953DBBF59243}" dt="2026-03-19T15:26:41.507" v="4887" actId="2696"/>
        <pc:sldMkLst>
          <pc:docMk/>
          <pc:sldMk cId="131401016" sldId="267"/>
        </pc:sldMkLst>
      </pc:sldChg>
      <pc:sldChg chg="del">
        <pc:chgData name="Caden Lunness" userId="51f65c40-7cb3-4ffb-a9ff-dc7c63224c72" providerId="ADAL" clId="{3A3215E3-63FA-51BC-B48C-953DBBF59243}" dt="2026-03-19T15:26:57.551" v="4888" actId="2696"/>
        <pc:sldMkLst>
          <pc:docMk/>
          <pc:sldMk cId="1243999014" sldId="268"/>
        </pc:sldMkLst>
      </pc:sldChg>
      <pc:sldChg chg="del">
        <pc:chgData name="Caden Lunness" userId="51f65c40-7cb3-4ffb-a9ff-dc7c63224c72" providerId="ADAL" clId="{3A3215E3-63FA-51BC-B48C-953DBBF59243}" dt="2026-03-19T15:26:57.551" v="4888" actId="2696"/>
        <pc:sldMkLst>
          <pc:docMk/>
          <pc:sldMk cId="827904294" sldId="269"/>
        </pc:sldMkLst>
      </pc:sldChg>
      <pc:sldChg chg="del">
        <pc:chgData name="Caden Lunness" userId="51f65c40-7cb3-4ffb-a9ff-dc7c63224c72" providerId="ADAL" clId="{3A3215E3-63FA-51BC-B48C-953DBBF59243}" dt="2026-03-19T15:26:57.551" v="4888" actId="2696"/>
        <pc:sldMkLst>
          <pc:docMk/>
          <pc:sldMk cId="3672084065" sldId="270"/>
        </pc:sldMkLst>
      </pc:sldChg>
      <pc:sldChg chg="del">
        <pc:chgData name="Caden Lunness" userId="51f65c40-7cb3-4ffb-a9ff-dc7c63224c72" providerId="ADAL" clId="{3A3215E3-63FA-51BC-B48C-953DBBF59243}" dt="2026-03-19T15:26:57.551" v="4888" actId="2696"/>
        <pc:sldMkLst>
          <pc:docMk/>
          <pc:sldMk cId="2738631491" sldId="271"/>
        </pc:sldMkLst>
      </pc:sldChg>
      <pc:sldChg chg="del">
        <pc:chgData name="Caden Lunness" userId="51f65c40-7cb3-4ffb-a9ff-dc7c63224c72" providerId="ADAL" clId="{3A3215E3-63FA-51BC-B48C-953DBBF59243}" dt="2026-03-19T15:26:57.551" v="4888" actId="2696"/>
        <pc:sldMkLst>
          <pc:docMk/>
          <pc:sldMk cId="683977218" sldId="272"/>
        </pc:sldMkLst>
      </pc:sldChg>
      <pc:sldChg chg="del">
        <pc:chgData name="Caden Lunness" userId="51f65c40-7cb3-4ffb-a9ff-dc7c63224c72" providerId="ADAL" clId="{3A3215E3-63FA-51BC-B48C-953DBBF59243}" dt="2026-03-19T15:26:57.551" v="4888" actId="2696"/>
        <pc:sldMkLst>
          <pc:docMk/>
          <pc:sldMk cId="2089143544" sldId="273"/>
        </pc:sldMkLst>
      </pc:sldChg>
      <pc:sldChg chg="del">
        <pc:chgData name="Caden Lunness" userId="51f65c40-7cb3-4ffb-a9ff-dc7c63224c72" providerId="ADAL" clId="{3A3215E3-63FA-51BC-B48C-953DBBF59243}" dt="2026-03-19T15:26:57.551" v="4888" actId="2696"/>
        <pc:sldMkLst>
          <pc:docMk/>
          <pc:sldMk cId="448511016" sldId="274"/>
        </pc:sldMkLst>
      </pc:sldChg>
      <pc:sldChg chg="del">
        <pc:chgData name="Caden Lunness" userId="51f65c40-7cb3-4ffb-a9ff-dc7c63224c72" providerId="ADAL" clId="{3A3215E3-63FA-51BC-B48C-953DBBF59243}" dt="2026-03-19T15:26:57.551" v="4888" actId="2696"/>
        <pc:sldMkLst>
          <pc:docMk/>
          <pc:sldMk cId="120449319" sldId="275"/>
        </pc:sldMkLst>
      </pc:sldChg>
      <pc:sldChg chg="del">
        <pc:chgData name="Caden Lunness" userId="51f65c40-7cb3-4ffb-a9ff-dc7c63224c72" providerId="ADAL" clId="{3A3215E3-63FA-51BC-B48C-953DBBF59243}" dt="2026-03-19T15:26:57.551" v="4888" actId="2696"/>
        <pc:sldMkLst>
          <pc:docMk/>
          <pc:sldMk cId="1324319009" sldId="276"/>
        </pc:sldMkLst>
      </pc:sldChg>
      <pc:sldChg chg="del">
        <pc:chgData name="Caden Lunness" userId="51f65c40-7cb3-4ffb-a9ff-dc7c63224c72" providerId="ADAL" clId="{3A3215E3-63FA-51BC-B48C-953DBBF59243}" dt="2026-03-19T15:26:57.551" v="4888" actId="2696"/>
        <pc:sldMkLst>
          <pc:docMk/>
          <pc:sldMk cId="838435253" sldId="277"/>
        </pc:sldMkLst>
      </pc:sldChg>
      <pc:sldChg chg="del">
        <pc:chgData name="Caden Lunness" userId="51f65c40-7cb3-4ffb-a9ff-dc7c63224c72" providerId="ADAL" clId="{3A3215E3-63FA-51BC-B48C-953DBBF59243}" dt="2026-03-19T15:26:57.551" v="4888" actId="2696"/>
        <pc:sldMkLst>
          <pc:docMk/>
          <pc:sldMk cId="2749562601" sldId="278"/>
        </pc:sldMkLst>
      </pc:sldChg>
      <pc:sldChg chg="del">
        <pc:chgData name="Caden Lunness" userId="51f65c40-7cb3-4ffb-a9ff-dc7c63224c72" providerId="ADAL" clId="{3A3215E3-63FA-51BC-B48C-953DBBF59243}" dt="2026-03-19T15:26:57.551" v="4888" actId="2696"/>
        <pc:sldMkLst>
          <pc:docMk/>
          <pc:sldMk cId="1160035042" sldId="279"/>
        </pc:sldMkLst>
      </pc:sldChg>
      <pc:sldChg chg="del">
        <pc:chgData name="Caden Lunness" userId="51f65c40-7cb3-4ffb-a9ff-dc7c63224c72" providerId="ADAL" clId="{3A3215E3-63FA-51BC-B48C-953DBBF59243}" dt="2026-03-19T15:26:57.551" v="4888" actId="2696"/>
        <pc:sldMkLst>
          <pc:docMk/>
          <pc:sldMk cId="1726754517" sldId="280"/>
        </pc:sldMkLst>
      </pc:sldChg>
      <pc:sldChg chg="del">
        <pc:chgData name="Caden Lunness" userId="51f65c40-7cb3-4ffb-a9ff-dc7c63224c72" providerId="ADAL" clId="{3A3215E3-63FA-51BC-B48C-953DBBF59243}" dt="2026-03-19T15:26:57.551" v="4888" actId="2696"/>
        <pc:sldMkLst>
          <pc:docMk/>
          <pc:sldMk cId="1934975937" sldId="282"/>
        </pc:sldMkLst>
      </pc:sldChg>
      <pc:sldChg chg="del">
        <pc:chgData name="Caden Lunness" userId="51f65c40-7cb3-4ffb-a9ff-dc7c63224c72" providerId="ADAL" clId="{3A3215E3-63FA-51BC-B48C-953DBBF59243}" dt="2026-03-19T15:26:57.551" v="4888" actId="2696"/>
        <pc:sldMkLst>
          <pc:docMk/>
          <pc:sldMk cId="2770969770" sldId="283"/>
        </pc:sldMkLst>
      </pc:sldChg>
      <pc:sldChg chg="del">
        <pc:chgData name="Caden Lunness" userId="51f65c40-7cb3-4ffb-a9ff-dc7c63224c72" providerId="ADAL" clId="{3A3215E3-63FA-51BC-B48C-953DBBF59243}" dt="2026-03-19T15:26:57.551" v="4888" actId="2696"/>
        <pc:sldMkLst>
          <pc:docMk/>
          <pc:sldMk cId="2852888137" sldId="284"/>
        </pc:sldMkLst>
      </pc:sldChg>
      <pc:sldChg chg="addSp delSp modSp add del mod">
        <pc:chgData name="Caden Lunness" userId="51f65c40-7cb3-4ffb-a9ff-dc7c63224c72" providerId="ADAL" clId="{3A3215E3-63FA-51BC-B48C-953DBBF59243}" dt="2026-03-19T15:26:57.551" v="4888" actId="2696"/>
        <pc:sldMkLst>
          <pc:docMk/>
          <pc:sldMk cId="535149420" sldId="286"/>
        </pc:sldMkLst>
        <pc:grpChg chg="add mod">
          <ac:chgData name="Caden Lunness" userId="51f65c40-7cb3-4ffb-a9ff-dc7c63224c72" providerId="ADAL" clId="{3A3215E3-63FA-51BC-B48C-953DBBF59243}" dt="2026-02-25T13:33:22.701" v="4886" actId="1076"/>
          <ac:grpSpMkLst>
            <pc:docMk/>
            <pc:sldMk cId="535149420" sldId="286"/>
            <ac:grpSpMk id="6" creationId="{41B36F70-2B67-B285-98FE-792654E1092C}"/>
          </ac:grpSpMkLst>
        </pc:grpChg>
        <pc:picChg chg="add mod">
          <ac:chgData name="Caden Lunness" userId="51f65c40-7cb3-4ffb-a9ff-dc7c63224c72" providerId="ADAL" clId="{3A3215E3-63FA-51BC-B48C-953DBBF59243}" dt="2026-02-25T13:33:20.064" v="4885" actId="164"/>
          <ac:picMkLst>
            <pc:docMk/>
            <pc:sldMk cId="535149420" sldId="286"/>
            <ac:picMk id="9" creationId="{2493E65C-A819-658E-15FA-997CA63291B5}"/>
          </ac:picMkLst>
        </pc:picChg>
        <pc:picChg chg="add mod">
          <ac:chgData name="Caden Lunness" userId="51f65c40-7cb3-4ffb-a9ff-dc7c63224c72" providerId="ADAL" clId="{3A3215E3-63FA-51BC-B48C-953DBBF59243}" dt="2026-02-25T13:33:20.064" v="4885" actId="164"/>
          <ac:picMkLst>
            <pc:docMk/>
            <pc:sldMk cId="535149420" sldId="286"/>
            <ac:picMk id="11" creationId="{407600AF-B4C4-432B-39A6-1110F7918424}"/>
          </ac:picMkLst>
        </pc:picChg>
        <pc:picChg chg="add mod">
          <ac:chgData name="Caden Lunness" userId="51f65c40-7cb3-4ffb-a9ff-dc7c63224c72" providerId="ADAL" clId="{3A3215E3-63FA-51BC-B48C-953DBBF59243}" dt="2026-02-25T13:33:20.064" v="4885" actId="164"/>
          <ac:picMkLst>
            <pc:docMk/>
            <pc:sldMk cId="535149420" sldId="286"/>
            <ac:picMk id="13" creationId="{20F6FDCC-856A-9C2E-95B4-4A611E42891C}"/>
          </ac:picMkLst>
        </pc:picChg>
        <pc:picChg chg="add mod">
          <ac:chgData name="Caden Lunness" userId="51f65c40-7cb3-4ffb-a9ff-dc7c63224c72" providerId="ADAL" clId="{3A3215E3-63FA-51BC-B48C-953DBBF59243}" dt="2026-02-25T13:33:20.064" v="4885" actId="164"/>
          <ac:picMkLst>
            <pc:docMk/>
            <pc:sldMk cId="535149420" sldId="286"/>
            <ac:picMk id="15" creationId="{B7034653-F5F9-82FA-2D04-586E484DA522}"/>
          </ac:picMkLst>
        </pc:picChg>
        <pc:picChg chg="add mod">
          <ac:chgData name="Caden Lunness" userId="51f65c40-7cb3-4ffb-a9ff-dc7c63224c72" providerId="ADAL" clId="{3A3215E3-63FA-51BC-B48C-953DBBF59243}" dt="2026-02-25T13:33:20.064" v="4885" actId="164"/>
          <ac:picMkLst>
            <pc:docMk/>
            <pc:sldMk cId="535149420" sldId="286"/>
            <ac:picMk id="19" creationId="{346FF576-8BEA-B16E-8211-9FF99A9CBF8C}"/>
          </ac:picMkLst>
        </pc:picChg>
      </pc:sldChg>
      <pc:sldChg chg="del">
        <pc:chgData name="Caden Lunness" userId="51f65c40-7cb3-4ffb-a9ff-dc7c63224c72" providerId="ADAL" clId="{3A3215E3-63FA-51BC-B48C-953DBBF59243}" dt="2026-03-19T15:26:57.551" v="4888" actId="2696"/>
        <pc:sldMkLst>
          <pc:docMk/>
          <pc:sldMk cId="2730078827"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1317E-86DB-9E49-A964-8405EC2698C5}" type="datetimeFigureOut">
              <a:rPr lang="en-US" smtClean="0"/>
              <a:t>3/19/26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0B70E-EEB3-3345-8C37-F67F1C375E4D}" type="slidenum">
              <a:rPr lang="en-US" smtClean="0"/>
              <a:t>‹#›</a:t>
            </a:fld>
            <a:endParaRPr lang="en-US"/>
          </a:p>
        </p:txBody>
      </p:sp>
    </p:spTree>
    <p:extLst>
      <p:ext uri="{BB962C8B-B14F-4D97-AF65-F5344CB8AC3E}">
        <p14:creationId xmlns:p14="http://schemas.microsoft.com/office/powerpoint/2010/main" val="152887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C2ED85C-D52F-D849-8E10-F6859086303C}" type="datetimeFigureOut">
              <a:rPr lang="en-US" smtClean="0"/>
              <a:t>3/19/26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27427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C2ED85C-D52F-D849-8E10-F6859086303C}" type="datetimeFigureOut">
              <a:rPr lang="en-US" smtClean="0"/>
              <a:t>3/19/26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148117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C2ED85C-D52F-D849-8E10-F6859086303C}" type="datetimeFigureOut">
              <a:rPr lang="en-US" smtClean="0"/>
              <a:t>3/19/26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356506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C2ED85C-D52F-D849-8E10-F6859086303C}" type="datetimeFigureOut">
              <a:rPr lang="en-US" smtClean="0"/>
              <a:t>3/19/26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36386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2ED85C-D52F-D849-8E10-F6859086303C}" type="datetimeFigureOut">
              <a:rPr lang="en-US" smtClean="0"/>
              <a:t>3/19/26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187772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C2ED85C-D52F-D849-8E10-F6859086303C}" type="datetimeFigureOut">
              <a:rPr lang="en-US" smtClean="0"/>
              <a:t>3/19/26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62267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C2ED85C-D52F-D849-8E10-F6859086303C}" type="datetimeFigureOut">
              <a:rPr lang="en-US" smtClean="0"/>
              <a:t>3/19/26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124203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C2ED85C-D52F-D849-8E10-F6859086303C}" type="datetimeFigureOut">
              <a:rPr lang="en-US" smtClean="0"/>
              <a:t>3/19/26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3014691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ED85C-D52F-D849-8E10-F6859086303C}" type="datetimeFigureOut">
              <a:rPr lang="en-US" smtClean="0"/>
              <a:t>3/19/26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4073524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C2ED85C-D52F-D849-8E10-F6859086303C}" type="datetimeFigureOut">
              <a:rPr lang="en-US" smtClean="0"/>
              <a:t>3/19/26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338640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C2ED85C-D52F-D849-8E10-F6859086303C}" type="datetimeFigureOut">
              <a:rPr lang="en-US" smtClean="0"/>
              <a:t>3/19/26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5D60B-0B17-C64E-846E-D0DA2BF21CCB}" type="slidenum">
              <a:rPr lang="en-US" smtClean="0"/>
              <a:t>‹#›</a:t>
            </a:fld>
            <a:endParaRPr lang="en-US"/>
          </a:p>
        </p:txBody>
      </p:sp>
    </p:spTree>
    <p:extLst>
      <p:ext uri="{BB962C8B-B14F-4D97-AF65-F5344CB8AC3E}">
        <p14:creationId xmlns:p14="http://schemas.microsoft.com/office/powerpoint/2010/main" val="27418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5C2ED85C-D52F-D849-8E10-F6859086303C}" type="datetimeFigureOut">
              <a:rPr lang="en-US" smtClean="0"/>
              <a:t>3/19/26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8D55D60B-0B17-C64E-846E-D0DA2BF21CCB}" type="slidenum">
              <a:rPr lang="en-US" smtClean="0"/>
              <a:t>‹#›</a:t>
            </a:fld>
            <a:endParaRPr lang="en-US"/>
          </a:p>
        </p:txBody>
      </p:sp>
    </p:spTree>
    <p:extLst>
      <p:ext uri="{BB962C8B-B14F-4D97-AF65-F5344CB8AC3E}">
        <p14:creationId xmlns:p14="http://schemas.microsoft.com/office/powerpoint/2010/main" val="285581911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mailto:policy@tsi.org.uk"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sv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9466D9-1C8A-BBDB-42C6-D215A6C221F3}"/>
              </a:ext>
            </a:extLst>
          </p:cNvPr>
          <p:cNvPicPr>
            <a:picLocks noChangeAspect="1"/>
          </p:cNvPicPr>
          <p:nvPr/>
        </p:nvPicPr>
        <p:blipFill>
          <a:blip r:embed="rId2"/>
          <a:srcRect t="7697" r="23298" b="1394"/>
          <a:stretch>
            <a:fillRect/>
          </a:stretch>
        </p:blipFill>
        <p:spPr>
          <a:xfrm>
            <a:off x="3523488" y="10"/>
            <a:ext cx="8668512" cy="6857990"/>
          </a:xfrm>
          <a:prstGeom prst="rect">
            <a:avLst/>
          </a:prstGeom>
        </p:spPr>
      </p:pic>
      <p:sp>
        <p:nvSpPr>
          <p:cNvPr id="29" name="Rectangle 2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97F8B50-956D-1194-4C35-F0F7457AE276}"/>
              </a:ext>
            </a:extLst>
          </p:cNvPr>
          <p:cNvSpPr txBox="1"/>
          <p:nvPr/>
        </p:nvSpPr>
        <p:spPr>
          <a:xfrm>
            <a:off x="365482" y="907788"/>
            <a:ext cx="3977641" cy="3700814"/>
          </a:xfrm>
          <a:prstGeom prst="rect">
            <a:avLst/>
          </a:prstGeom>
        </p:spPr>
        <p:txBody>
          <a:bodyPr vert="horz" lIns="91440" tIns="45720" rIns="91440" bIns="45720" rtlCol="0" anchor="b">
            <a:normAutofit/>
          </a:bodyPr>
          <a:lstStyle/>
          <a:p>
            <a:pPr marL="188595" defTabSz="914400">
              <a:lnSpc>
                <a:spcPct val="90000"/>
              </a:lnSpc>
              <a:spcBef>
                <a:spcPct val="0"/>
              </a:spcBef>
              <a:spcAft>
                <a:spcPts val="600"/>
              </a:spcAft>
            </a:pPr>
            <a:endParaRPr lang="en-US" sz="4400" dirty="0">
              <a:latin typeface="+mj-lt"/>
              <a:ea typeface="+mj-ea"/>
              <a:cs typeface="+mj-cs"/>
            </a:endParaRPr>
          </a:p>
        </p:txBody>
      </p:sp>
      <p:sp>
        <p:nvSpPr>
          <p:cNvPr id="31" name="Rectangle 3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BF365BA-7C3B-8F54-B155-3E8B54ED5DC6}"/>
              </a:ext>
            </a:extLst>
          </p:cNvPr>
          <p:cNvSpPr txBox="1"/>
          <p:nvPr/>
        </p:nvSpPr>
        <p:spPr>
          <a:xfrm>
            <a:off x="2851688" y="1084881"/>
            <a:ext cx="184731" cy="369332"/>
          </a:xfrm>
          <a:prstGeom prst="rect">
            <a:avLst/>
          </a:prstGeom>
          <a:noFill/>
        </p:spPr>
        <p:txBody>
          <a:bodyPr wrap="none" rtlCol="0">
            <a:spAutoFit/>
          </a:bodyPr>
          <a:lstStyle/>
          <a:p>
            <a:endParaRPr lang="en-US" dirty="0"/>
          </a:p>
        </p:txBody>
      </p:sp>
      <p:sp>
        <p:nvSpPr>
          <p:cNvPr id="24" name="Rectangle 23">
            <a:extLst>
              <a:ext uri="{FF2B5EF4-FFF2-40B4-BE49-F238E27FC236}">
                <a16:creationId xmlns:a16="http://schemas.microsoft.com/office/drawing/2014/main" id="{CC726095-9836-14A7-2796-62190CBE9968}"/>
              </a:ext>
            </a:extLst>
          </p:cNvPr>
          <p:cNvSpPr/>
          <p:nvPr/>
        </p:nvSpPr>
        <p:spPr>
          <a:xfrm>
            <a:off x="477981" y="625683"/>
            <a:ext cx="1056351" cy="1463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84291F8-EAD7-2B07-9A0A-F4E9542865CA}"/>
              </a:ext>
            </a:extLst>
          </p:cNvPr>
          <p:cNvSpPr txBox="1"/>
          <p:nvPr/>
        </p:nvSpPr>
        <p:spPr>
          <a:xfrm>
            <a:off x="2960176" y="4587498"/>
            <a:ext cx="184731" cy="369332"/>
          </a:xfrm>
          <a:prstGeom prst="rect">
            <a:avLst/>
          </a:prstGeom>
          <a:noFill/>
        </p:spPr>
        <p:txBody>
          <a:bodyPr wrap="none" rtlCol="0">
            <a:spAutoFit/>
          </a:bodyPr>
          <a:lstStyle/>
          <a:p>
            <a:endParaRPr lang="en-US" dirty="0"/>
          </a:p>
        </p:txBody>
      </p:sp>
      <p:sp>
        <p:nvSpPr>
          <p:cNvPr id="26" name="Rectangle 25">
            <a:extLst>
              <a:ext uri="{FF2B5EF4-FFF2-40B4-BE49-F238E27FC236}">
                <a16:creationId xmlns:a16="http://schemas.microsoft.com/office/drawing/2014/main" id="{33594FED-F27D-16E7-0261-0D55E650448E}"/>
              </a:ext>
            </a:extLst>
          </p:cNvPr>
          <p:cNvSpPr/>
          <p:nvPr/>
        </p:nvSpPr>
        <p:spPr>
          <a:xfrm>
            <a:off x="158361" y="1448021"/>
            <a:ext cx="5591510" cy="3943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8595">
              <a:lnSpc>
                <a:spcPct val="100000"/>
              </a:lnSpc>
              <a:spcBef>
                <a:spcPts val="765"/>
              </a:spcBef>
            </a:pPr>
            <a:r>
              <a:rPr lang="en-GB" sz="4400" spc="-300" dirty="0">
                <a:solidFill>
                  <a:schemeClr val="tx1"/>
                </a:solidFill>
                <a:latin typeface="Arial" panose="020B0604020202020204" pitchFamily="34" charset="0"/>
                <a:cs typeface="Arial" panose="020B0604020202020204" pitchFamily="34" charset="0"/>
              </a:rPr>
              <a:t>Chartered Trading</a:t>
            </a:r>
          </a:p>
          <a:p>
            <a:pPr marL="188595">
              <a:lnSpc>
                <a:spcPct val="100000"/>
              </a:lnSpc>
              <a:spcBef>
                <a:spcPts val="765"/>
              </a:spcBef>
            </a:pPr>
            <a:r>
              <a:rPr lang="en-GB" sz="4400" spc="-300" dirty="0">
                <a:solidFill>
                  <a:schemeClr val="tx1"/>
                </a:solidFill>
                <a:latin typeface="Arial" panose="020B0604020202020204" pitchFamily="34" charset="0"/>
                <a:cs typeface="Arial" panose="020B0604020202020204" pitchFamily="34" charset="0"/>
              </a:rPr>
              <a:t>Standards Institute </a:t>
            </a:r>
          </a:p>
          <a:p>
            <a:pPr marL="188595">
              <a:lnSpc>
                <a:spcPct val="100000"/>
              </a:lnSpc>
              <a:spcBef>
                <a:spcPts val="765"/>
              </a:spcBef>
            </a:pPr>
            <a:r>
              <a:rPr lang="en-GB" sz="4400" spc="-300" dirty="0">
                <a:solidFill>
                  <a:schemeClr val="tx1"/>
                </a:solidFill>
                <a:latin typeface="Arial" panose="020B0604020202020204" pitchFamily="34" charset="0"/>
                <a:cs typeface="Arial" panose="020B0604020202020204" pitchFamily="34" charset="0"/>
              </a:rPr>
              <a:t>Cost of Beauty Toolkit: </a:t>
            </a:r>
            <a:r>
              <a:rPr lang="en-GB" sz="4400" b="1" spc="-300" dirty="0">
                <a:solidFill>
                  <a:schemeClr val="accent5">
                    <a:lumMod val="75000"/>
                  </a:schemeClr>
                </a:solidFill>
                <a:latin typeface="Arial" panose="020B0604020202020204" pitchFamily="34" charset="0"/>
                <a:cs typeface="Arial" panose="020B0604020202020204" pitchFamily="34" charset="0"/>
              </a:rPr>
              <a:t>Guidance</a:t>
            </a:r>
            <a:endParaRPr lang="en-GB" sz="4400" spc="-300" dirty="0">
              <a:solidFill>
                <a:schemeClr val="accent5">
                  <a:lumMod val="75000"/>
                </a:schemeClr>
              </a:solidFill>
              <a:latin typeface="Arial" panose="020B0604020202020204" pitchFamily="34" charset="0"/>
              <a:cs typeface="Arial" panose="020B0604020202020204" pitchFamily="34" charset="0"/>
            </a:endParaRPr>
          </a:p>
          <a:p>
            <a:pPr algn="ctr"/>
            <a:endParaRPr lang="en-US" b="1" dirty="0"/>
          </a:p>
        </p:txBody>
      </p:sp>
      <p:sp>
        <p:nvSpPr>
          <p:cNvPr id="30" name="TextBox 29">
            <a:extLst>
              <a:ext uri="{FF2B5EF4-FFF2-40B4-BE49-F238E27FC236}">
                <a16:creationId xmlns:a16="http://schemas.microsoft.com/office/drawing/2014/main" id="{63559B02-C84A-3110-E03B-F03A086B1E32}"/>
              </a:ext>
            </a:extLst>
          </p:cNvPr>
          <p:cNvSpPr txBox="1"/>
          <p:nvPr/>
        </p:nvSpPr>
        <p:spPr>
          <a:xfrm>
            <a:off x="0" y="0"/>
            <a:ext cx="308098" cy="369332"/>
          </a:xfrm>
          <a:prstGeom prst="rect">
            <a:avLst/>
          </a:prstGeom>
          <a:noFill/>
        </p:spPr>
        <p:txBody>
          <a:bodyPr wrap="none" rtlCol="0">
            <a:spAutoFit/>
          </a:bodyPr>
          <a:lstStyle/>
          <a:p>
            <a:r>
              <a:rPr lang="en-US" dirty="0"/>
              <a:t>1</a:t>
            </a:r>
          </a:p>
        </p:txBody>
      </p:sp>
      <p:grpSp>
        <p:nvGrpSpPr>
          <p:cNvPr id="3" name="Group 2">
            <a:extLst>
              <a:ext uri="{FF2B5EF4-FFF2-40B4-BE49-F238E27FC236}">
                <a16:creationId xmlns:a16="http://schemas.microsoft.com/office/drawing/2014/main" id="{D69C6B07-DC13-02A1-D8F2-742E5E0734E7}"/>
              </a:ext>
            </a:extLst>
          </p:cNvPr>
          <p:cNvGrpSpPr/>
          <p:nvPr/>
        </p:nvGrpSpPr>
        <p:grpSpPr>
          <a:xfrm>
            <a:off x="229405" y="5242481"/>
            <a:ext cx="3956400" cy="1158815"/>
            <a:chOff x="229405" y="5242481"/>
            <a:chExt cx="3956400" cy="1158815"/>
          </a:xfrm>
        </p:grpSpPr>
        <p:pic>
          <p:nvPicPr>
            <p:cNvPr id="1036" name="Picture 12" descr="CTSI branding, graphic design and website design by Frontmedia">
              <a:extLst>
                <a:ext uri="{FF2B5EF4-FFF2-40B4-BE49-F238E27FC236}">
                  <a16:creationId xmlns:a16="http://schemas.microsoft.com/office/drawing/2014/main" id="{198B69D0-6A81-0BD1-A429-759A77361E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15BA662-A566-1E20-8E0F-52B857293845}"/>
                </a:ext>
              </a:extLst>
            </p:cNvPr>
            <p:cNvPicPr>
              <a:picLocks noChangeAspect="1"/>
            </p:cNvPicPr>
            <p:nvPr/>
          </p:nvPicPr>
          <p:blipFill>
            <a:blip r:embed="rId4"/>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267804016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0CA645C9-3F88-F6EB-CF10-FD52DB8807C1}"/>
              </a:ext>
            </a:extLst>
          </p:cNvPr>
          <p:cNvSpPr txBox="1"/>
          <p:nvPr/>
        </p:nvSpPr>
        <p:spPr>
          <a:xfrm>
            <a:off x="1230923" y="931985"/>
            <a:ext cx="184731" cy="369332"/>
          </a:xfrm>
          <a:prstGeom prst="rect">
            <a:avLst/>
          </a:prstGeom>
          <a:noFill/>
        </p:spPr>
        <p:txBody>
          <a:bodyPr wrap="none" rtlCol="0">
            <a:spAutoFit/>
          </a:bodyPr>
          <a:lstStyle/>
          <a:p>
            <a:endParaRPr lang="en-US" dirty="0"/>
          </a:p>
        </p:txBody>
      </p:sp>
      <p:sp>
        <p:nvSpPr>
          <p:cNvPr id="25" name="TextBox 24">
            <a:extLst>
              <a:ext uri="{FF2B5EF4-FFF2-40B4-BE49-F238E27FC236}">
                <a16:creationId xmlns:a16="http://schemas.microsoft.com/office/drawing/2014/main" id="{CC8F80B9-0050-FCDB-FD52-1218A9DCC43F}"/>
              </a:ext>
            </a:extLst>
          </p:cNvPr>
          <p:cNvSpPr txBox="1"/>
          <p:nvPr/>
        </p:nvSpPr>
        <p:spPr>
          <a:xfrm>
            <a:off x="472345" y="369332"/>
            <a:ext cx="7237879" cy="584775"/>
          </a:xfrm>
          <a:prstGeom prst="rect">
            <a:avLst/>
          </a:prstGeom>
          <a:noFill/>
        </p:spPr>
        <p:txBody>
          <a:bodyPr wrap="none" rtlCol="0">
            <a:spAutoFit/>
          </a:bodyPr>
          <a:lstStyle/>
          <a:p>
            <a:r>
              <a:rPr lang="en-US" sz="3200" b="1" dirty="0">
                <a:solidFill>
                  <a:schemeClr val="accent5">
                    <a:lumMod val="75000"/>
                  </a:schemeClr>
                </a:solidFill>
                <a:latin typeface="Arial" panose="020B0604020202020204" pitchFamily="34" charset="0"/>
                <a:cs typeface="Arial" panose="020B0604020202020204" pitchFamily="34" charset="0"/>
              </a:rPr>
              <a:t>Thank you for joining the campaign!</a:t>
            </a:r>
          </a:p>
        </p:txBody>
      </p:sp>
      <p:sp>
        <p:nvSpPr>
          <p:cNvPr id="33" name="Rectangle 3">
            <a:extLst>
              <a:ext uri="{FF2B5EF4-FFF2-40B4-BE49-F238E27FC236}">
                <a16:creationId xmlns:a16="http://schemas.microsoft.com/office/drawing/2014/main" id="{55B8C884-A493-8D02-7419-419C586DE792}"/>
              </a:ext>
            </a:extLst>
          </p:cNvPr>
          <p:cNvSpPr>
            <a:spLocks noChangeArrowheads="1"/>
          </p:cNvSpPr>
          <p:nvPr/>
        </p:nvSpPr>
        <p:spPr bwMode="auto">
          <a:xfrm>
            <a:off x="472345" y="1058832"/>
            <a:ext cx="8082207"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rPr>
              <a:t>Thank you for joining the Chartered Trading Standards Institute (CTSI) Cost of Beauty campaign.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rPr>
              <a:t>Inside this toolkit you will find practical resources and clear guidance designed to help educate consumers about the dangers of counterfeit and unsafe cosmetic products and treatments.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rPr>
              <a:t>This toolkit equips educators, community leaders, and enforcement officers with materials they can use confidently in community settings, schools, workplaces, and local campaigns. It focuses on everyday products that are widely available online and through informal sellers, including skin lightening creams, eyelash and nail kits, teeth whitening products, and tanning sprays. The resources explain how these products can cause burns, infections, allergic reactions, and longer term health harm, and why poor labelling, false claims, and illegal ingredients are common warning signs.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rPr>
              <a:t>The content is designed to be accessible and adaptable, supporting straightforward conversations about consumer rights, product safety, and the risks of buying unregulated beauty products. It also helps reinforce the message that professional treatments should be carried out by trained practitioners using products that meet UK safety requirements.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rPr>
              <a:t>Thank you once again for downloading the toolkit.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5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rPr>
              <a:t>From the CTSI Policy Team: </a:t>
            </a:r>
            <a:r>
              <a:rPr kumimoji="0" lang="en-US" altLang="en-US" sz="1500" b="0" i="0" u="none" strike="noStrike" cap="none" normalizeH="0" baseline="0" dirty="0">
                <a:ln>
                  <a:noFill/>
                </a:ln>
                <a:solidFill>
                  <a:srgbClr val="000000"/>
                </a:solidFill>
                <a:effectLst/>
                <a:hlinkClick r:id="rId2"/>
              </a:rPr>
              <a:t>policy@tsi.org.uk</a:t>
            </a:r>
            <a:endParaRPr kumimoji="0" lang="en-US" altLang="en-US" sz="1500" b="0" i="0" u="none" strike="noStrike" cap="none" normalizeH="0" baseline="0" dirty="0">
              <a:ln>
                <a:noFill/>
              </a:ln>
              <a:solidFill>
                <a:schemeClr val="tx1"/>
              </a:solidFill>
              <a:effectLst/>
            </a:endParaRPr>
          </a:p>
        </p:txBody>
      </p:sp>
      <p:sp>
        <p:nvSpPr>
          <p:cNvPr id="34" name="TextBox 33">
            <a:extLst>
              <a:ext uri="{FF2B5EF4-FFF2-40B4-BE49-F238E27FC236}">
                <a16:creationId xmlns:a16="http://schemas.microsoft.com/office/drawing/2014/main" id="{E7E55FB1-8869-42B2-CA54-715E05E7D3B9}"/>
              </a:ext>
            </a:extLst>
          </p:cNvPr>
          <p:cNvSpPr txBox="1"/>
          <p:nvPr/>
        </p:nvSpPr>
        <p:spPr>
          <a:xfrm>
            <a:off x="8554552" y="2397948"/>
            <a:ext cx="3218014"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solidFill>
                  <a:schemeClr val="bg2"/>
                </a:solidFill>
              </a:rPr>
              <a:t>Contents</a:t>
            </a:r>
            <a:r>
              <a:rPr lang="en-US" sz="1600" dirty="0">
                <a:solidFill>
                  <a:schemeClr val="bg2"/>
                </a:solidFill>
              </a:rPr>
              <a:t>:</a:t>
            </a:r>
          </a:p>
          <a:p>
            <a:endParaRPr lang="en-US" sz="1600" dirty="0">
              <a:solidFill>
                <a:schemeClr val="bg2"/>
              </a:solidFill>
            </a:endParaRPr>
          </a:p>
          <a:p>
            <a:pPr marL="342900" indent="-342900">
              <a:buAutoNum type="arabicPeriod"/>
            </a:pPr>
            <a:r>
              <a:rPr lang="en-US" sz="1600" dirty="0">
                <a:solidFill>
                  <a:schemeClr val="bg2"/>
                </a:solidFill>
                <a:hlinkClick r:id="rId3" action="ppaction://hlinksldjump"/>
              </a:rPr>
              <a:t>About the Campaign</a:t>
            </a:r>
            <a:endParaRPr lang="en-US" sz="1600" dirty="0">
              <a:solidFill>
                <a:schemeClr val="bg2"/>
              </a:solidFill>
            </a:endParaRPr>
          </a:p>
          <a:p>
            <a:pPr marL="342900" indent="-342900">
              <a:buAutoNum type="arabicPeriod"/>
            </a:pPr>
            <a:r>
              <a:rPr lang="en-US" sz="1600" dirty="0">
                <a:solidFill>
                  <a:schemeClr val="bg2"/>
                </a:solidFill>
                <a:hlinkClick r:id="rId4" action="ppaction://hlinksldjump"/>
              </a:rPr>
              <a:t>Core Educations Material</a:t>
            </a:r>
            <a:endParaRPr lang="en-US" sz="1600" dirty="0">
              <a:solidFill>
                <a:schemeClr val="bg2"/>
              </a:solidFill>
            </a:endParaRPr>
          </a:p>
          <a:p>
            <a:pPr marL="342900" indent="-342900">
              <a:buAutoNum type="arabicPeriod"/>
            </a:pPr>
            <a:r>
              <a:rPr lang="en-US" sz="1600" dirty="0">
                <a:solidFill>
                  <a:schemeClr val="bg2"/>
                </a:solidFill>
                <a:hlinkClick r:id="" action="ppaction://noaction"/>
              </a:rPr>
              <a:t>Myth Busting &amp; Common FAQs</a:t>
            </a:r>
            <a:endParaRPr lang="en-US" sz="1600" dirty="0">
              <a:solidFill>
                <a:schemeClr val="bg2"/>
              </a:solidFill>
            </a:endParaRPr>
          </a:p>
          <a:p>
            <a:pPr marL="342900" indent="-342900">
              <a:buAutoNum type="arabicPeriod"/>
            </a:pPr>
            <a:r>
              <a:rPr lang="en-US" sz="1600" dirty="0">
                <a:solidFill>
                  <a:schemeClr val="bg2"/>
                </a:solidFill>
                <a:hlinkClick r:id="" action="ppaction://noaction"/>
              </a:rPr>
              <a:t>Visual &amp; Digital Assets</a:t>
            </a:r>
            <a:endParaRPr lang="en-US" sz="1600" dirty="0">
              <a:solidFill>
                <a:schemeClr val="bg2"/>
              </a:solidFill>
            </a:endParaRPr>
          </a:p>
          <a:p>
            <a:pPr marL="342900" indent="-342900">
              <a:buAutoNum type="arabicPeriod"/>
            </a:pPr>
            <a:r>
              <a:rPr lang="en-US" sz="1600" dirty="0">
                <a:solidFill>
                  <a:schemeClr val="bg2"/>
                </a:solidFill>
                <a:hlinkClick r:id="" action="ppaction://noaction"/>
              </a:rPr>
              <a:t>Delivery Guidance</a:t>
            </a:r>
            <a:endParaRPr lang="en-US" sz="1600" dirty="0">
              <a:solidFill>
                <a:schemeClr val="bg2"/>
              </a:solidFill>
            </a:endParaRPr>
          </a:p>
          <a:p>
            <a:pPr marL="342900" indent="-342900">
              <a:buAutoNum type="arabicPeriod"/>
            </a:pPr>
            <a:r>
              <a:rPr lang="en-US" sz="1600" dirty="0">
                <a:solidFill>
                  <a:schemeClr val="bg2"/>
                </a:solidFill>
                <a:hlinkClick r:id="" action="ppaction://noaction"/>
              </a:rPr>
              <a:t>Resource Directory</a:t>
            </a:r>
            <a:endParaRPr lang="en-US" sz="1600" dirty="0">
              <a:solidFill>
                <a:schemeClr val="bg2"/>
              </a:solidFill>
            </a:endParaRPr>
          </a:p>
        </p:txBody>
      </p:sp>
      <p:sp>
        <p:nvSpPr>
          <p:cNvPr id="35" name="TextBox 34">
            <a:extLst>
              <a:ext uri="{FF2B5EF4-FFF2-40B4-BE49-F238E27FC236}">
                <a16:creationId xmlns:a16="http://schemas.microsoft.com/office/drawing/2014/main" id="{23E8CA29-A0F7-DCE5-75D9-62DF6272305B}"/>
              </a:ext>
            </a:extLst>
          </p:cNvPr>
          <p:cNvSpPr txBox="1"/>
          <p:nvPr/>
        </p:nvSpPr>
        <p:spPr>
          <a:xfrm>
            <a:off x="0" y="0"/>
            <a:ext cx="308098" cy="369332"/>
          </a:xfrm>
          <a:prstGeom prst="rect">
            <a:avLst/>
          </a:prstGeom>
          <a:noFill/>
        </p:spPr>
        <p:txBody>
          <a:bodyPr wrap="none" rtlCol="0">
            <a:spAutoFit/>
          </a:bodyPr>
          <a:lstStyle/>
          <a:p>
            <a:r>
              <a:rPr lang="en-US" dirty="0">
                <a:solidFill>
                  <a:schemeClr val="bg2"/>
                </a:solidFill>
              </a:rPr>
              <a:t>2</a:t>
            </a:r>
          </a:p>
        </p:txBody>
      </p:sp>
      <p:sp>
        <p:nvSpPr>
          <p:cNvPr id="3" name="TextBox 2">
            <a:extLst>
              <a:ext uri="{FF2B5EF4-FFF2-40B4-BE49-F238E27FC236}">
                <a16:creationId xmlns:a16="http://schemas.microsoft.com/office/drawing/2014/main" id="{32D205BA-48BA-9049-7D12-75618AA84605}"/>
              </a:ext>
            </a:extLst>
          </p:cNvPr>
          <p:cNvSpPr txBox="1"/>
          <p:nvPr/>
        </p:nvSpPr>
        <p:spPr>
          <a:xfrm>
            <a:off x="472345" y="6372996"/>
            <a:ext cx="6127844" cy="384080"/>
          </a:xfrm>
          <a:prstGeom prst="rect">
            <a:avLst/>
          </a:prstGeom>
          <a:noFill/>
        </p:spPr>
        <p:txBody>
          <a:bodyPr wrap="square">
            <a:spAutoFit/>
          </a:bodyPr>
          <a:lstStyle/>
          <a:p>
            <a:pPr algn="l" rtl="0">
              <a:lnSpc>
                <a:spcPts val="2400"/>
              </a:lnSpc>
              <a:spcBef>
                <a:spcPts val="1500"/>
              </a:spcBef>
              <a:spcAft>
                <a:spcPts val="2250"/>
              </a:spcAft>
              <a:buNone/>
            </a:pPr>
            <a:r>
              <a:rPr lang="en-GB" b="1" i="0" u="none" strike="noStrike" dirty="0">
                <a:solidFill>
                  <a:srgbClr val="A5027D"/>
                </a:solidFill>
                <a:effectLst/>
                <a:latin typeface="inherit"/>
              </a:rPr>
              <a:t>#CostofBeauty</a:t>
            </a:r>
            <a:endParaRPr lang="en-GB" b="1" i="0" u="none" strike="noStrike" dirty="0">
              <a:solidFill>
                <a:srgbClr val="4C2B5E"/>
              </a:solidFill>
              <a:effectLst/>
              <a:latin typeface="Neo Sans W01"/>
            </a:endParaRPr>
          </a:p>
        </p:txBody>
      </p:sp>
      <p:grpSp>
        <p:nvGrpSpPr>
          <p:cNvPr id="2" name="Group 1">
            <a:extLst>
              <a:ext uri="{FF2B5EF4-FFF2-40B4-BE49-F238E27FC236}">
                <a16:creationId xmlns:a16="http://schemas.microsoft.com/office/drawing/2014/main" id="{0EB3FA7A-C883-1C9F-D039-7FE4AE8EF3B3}"/>
              </a:ext>
            </a:extLst>
          </p:cNvPr>
          <p:cNvGrpSpPr/>
          <p:nvPr/>
        </p:nvGrpSpPr>
        <p:grpSpPr>
          <a:xfrm>
            <a:off x="8167601" y="82311"/>
            <a:ext cx="3956400" cy="1158815"/>
            <a:chOff x="229405" y="5242481"/>
            <a:chExt cx="3956400" cy="1158815"/>
          </a:xfrm>
        </p:grpSpPr>
        <p:pic>
          <p:nvPicPr>
            <p:cNvPr id="4" name="Picture 12" descr="CTSI branding, graphic design and website design by Frontmedia">
              <a:extLst>
                <a:ext uri="{FF2B5EF4-FFF2-40B4-BE49-F238E27FC236}">
                  <a16:creationId xmlns:a16="http://schemas.microsoft.com/office/drawing/2014/main" id="{421D9521-9FFE-5253-6C2F-ECC6B1DB6DE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CB03CE0-7F61-CBA2-AFFD-A8A0F45316C0}"/>
                </a:ext>
              </a:extLst>
            </p:cNvPr>
            <p:cNvPicPr>
              <a:picLocks noChangeAspect="1"/>
            </p:cNvPicPr>
            <p:nvPr/>
          </p:nvPicPr>
          <p:blipFill>
            <a:blip r:embed="rId6"/>
            <a:stretch>
              <a:fillRect/>
            </a:stretch>
          </p:blipFill>
          <p:spPr>
            <a:xfrm>
              <a:off x="229405" y="5242481"/>
              <a:ext cx="1911424" cy="114783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37A412F-7909-71D5-6E8D-574D571E358D}"/>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6161B2B5-39C3-7A9D-74BF-8EECBAA12AAE}"/>
              </a:ext>
            </a:extLst>
          </p:cNvPr>
          <p:cNvSpPr txBox="1"/>
          <p:nvPr/>
        </p:nvSpPr>
        <p:spPr>
          <a:xfrm>
            <a:off x="1230923" y="931985"/>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1A4FE813-00CA-C48B-55A7-42F568E313C7}"/>
              </a:ext>
            </a:extLst>
          </p:cNvPr>
          <p:cNvSpPr txBox="1"/>
          <p:nvPr/>
        </p:nvSpPr>
        <p:spPr>
          <a:xfrm>
            <a:off x="1856509" y="257694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11787B57-8C06-6E83-4B6F-8FDAA2EF7850}"/>
              </a:ext>
            </a:extLst>
          </p:cNvPr>
          <p:cNvSpPr/>
          <p:nvPr/>
        </p:nvSpPr>
        <p:spPr>
          <a:xfrm>
            <a:off x="0" y="0"/>
            <a:ext cx="5874327" cy="685800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4800" b="1" dirty="0">
              <a:latin typeface="+mj-lt"/>
            </a:endParaRPr>
          </a:p>
        </p:txBody>
      </p:sp>
      <p:sp>
        <p:nvSpPr>
          <p:cNvPr id="4" name="object 6" descr="$PPTXTitle">
            <a:extLst>
              <a:ext uri="{FF2B5EF4-FFF2-40B4-BE49-F238E27FC236}">
                <a16:creationId xmlns:a16="http://schemas.microsoft.com/office/drawing/2014/main" id="{99D84C63-9E84-503B-8269-E9871F9AEC76}"/>
              </a:ext>
            </a:extLst>
          </p:cNvPr>
          <p:cNvSpPr txBox="1">
            <a:spLocks noGrp="1"/>
          </p:cNvSpPr>
          <p:nvPr>
            <p:ph type="title"/>
          </p:nvPr>
        </p:nvSpPr>
        <p:spPr>
          <a:xfrm>
            <a:off x="638599" y="2699985"/>
            <a:ext cx="4806237" cy="1379673"/>
          </a:xfrm>
          <a:prstGeom prst="rect">
            <a:avLst/>
          </a:prstGeom>
        </p:spPr>
        <p:txBody>
          <a:bodyPr vert="horz" wrap="square" lIns="0" tIns="331470" rIns="0" bIns="0" rtlCol="0">
            <a:spAutoFit/>
          </a:bodyPr>
          <a:lstStyle/>
          <a:p>
            <a:pPr marL="12700" marR="5080">
              <a:lnSpc>
                <a:spcPct val="74700"/>
              </a:lnSpc>
              <a:spcBef>
                <a:spcPts val="2610"/>
              </a:spcBef>
            </a:pPr>
            <a:r>
              <a:rPr b="1" spc="-180">
                <a:solidFill>
                  <a:srgbClr val="FFFFFF"/>
                </a:solidFill>
              </a:rPr>
              <a:t>About</a:t>
            </a:r>
            <a:r>
              <a:rPr lang="en-GB" b="1" spc="-390">
                <a:solidFill>
                  <a:srgbClr val="FFFFFF"/>
                </a:solidFill>
              </a:rPr>
              <a:t>  </a:t>
            </a:r>
            <a:r>
              <a:rPr b="1" spc="-25">
                <a:solidFill>
                  <a:srgbClr val="FFFFFF"/>
                </a:solidFill>
              </a:rPr>
              <a:t>the</a:t>
            </a:r>
            <a:r>
              <a:rPr lang="en-GB" b="1" spc="-25">
                <a:solidFill>
                  <a:srgbClr val="FFFFFF"/>
                </a:solidFill>
              </a:rPr>
              <a:t> </a:t>
            </a:r>
            <a:r>
              <a:rPr b="1" spc="-180" dirty="0">
                <a:solidFill>
                  <a:srgbClr val="FFFFFF"/>
                </a:solidFill>
              </a:rPr>
              <a:t>campaign</a:t>
            </a:r>
            <a:r>
              <a:rPr b="1" spc="-390" dirty="0">
                <a:solidFill>
                  <a:srgbClr val="FFFFFF"/>
                </a:solidFill>
              </a:rPr>
              <a:t> </a:t>
            </a:r>
            <a:r>
              <a:rPr b="1" spc="-25" dirty="0">
                <a:solidFill>
                  <a:srgbClr val="FFFFFF"/>
                </a:solidFill>
              </a:rPr>
              <a:t>and </a:t>
            </a:r>
            <a:r>
              <a:rPr b="1" spc="-120" dirty="0">
                <a:solidFill>
                  <a:srgbClr val="FFFFFF"/>
                </a:solidFill>
              </a:rPr>
              <a:t>key</a:t>
            </a:r>
            <a:r>
              <a:rPr b="1" spc="-450" dirty="0">
                <a:solidFill>
                  <a:srgbClr val="FFFFFF"/>
                </a:solidFill>
              </a:rPr>
              <a:t> </a:t>
            </a:r>
            <a:r>
              <a:rPr b="1" spc="-175" dirty="0">
                <a:solidFill>
                  <a:srgbClr val="FFFFFF"/>
                </a:solidFill>
              </a:rPr>
              <a:t>messages</a:t>
            </a:r>
            <a:endParaRPr b="1" dirty="0"/>
          </a:p>
        </p:txBody>
      </p:sp>
      <p:sp>
        <p:nvSpPr>
          <p:cNvPr id="5" name="TextBox 4">
            <a:extLst>
              <a:ext uri="{FF2B5EF4-FFF2-40B4-BE49-F238E27FC236}">
                <a16:creationId xmlns:a16="http://schemas.microsoft.com/office/drawing/2014/main" id="{D9585E9C-6729-CE28-C223-97513BD40C8A}"/>
              </a:ext>
            </a:extLst>
          </p:cNvPr>
          <p:cNvSpPr txBox="1"/>
          <p:nvPr/>
        </p:nvSpPr>
        <p:spPr>
          <a:xfrm>
            <a:off x="0" y="0"/>
            <a:ext cx="308098" cy="369332"/>
          </a:xfrm>
          <a:prstGeom prst="rect">
            <a:avLst/>
          </a:prstGeom>
          <a:noFill/>
        </p:spPr>
        <p:txBody>
          <a:bodyPr wrap="none" rtlCol="0">
            <a:spAutoFit/>
          </a:bodyPr>
          <a:lstStyle/>
          <a:p>
            <a:r>
              <a:rPr lang="en-US" dirty="0">
                <a:solidFill>
                  <a:schemeClr val="bg2"/>
                </a:solidFill>
              </a:rPr>
              <a:t>3</a:t>
            </a:r>
          </a:p>
        </p:txBody>
      </p:sp>
      <p:pic>
        <p:nvPicPr>
          <p:cNvPr id="6" name="Picture 5">
            <a:extLst>
              <a:ext uri="{FF2B5EF4-FFF2-40B4-BE49-F238E27FC236}">
                <a16:creationId xmlns:a16="http://schemas.microsoft.com/office/drawing/2014/main" id="{8D667903-E764-B570-433E-A59F62A65FE8}"/>
              </a:ext>
            </a:extLst>
          </p:cNvPr>
          <p:cNvPicPr>
            <a:picLocks noChangeAspect="1"/>
          </p:cNvPicPr>
          <p:nvPr/>
        </p:nvPicPr>
        <p:blipFill>
          <a:blip r:embed="rId2"/>
          <a:stretch>
            <a:fillRect/>
          </a:stretch>
        </p:blipFill>
        <p:spPr>
          <a:xfrm>
            <a:off x="6028906" y="1549642"/>
            <a:ext cx="6163093" cy="5308358"/>
          </a:xfrm>
          <a:prstGeom prst="rect">
            <a:avLst/>
          </a:prstGeom>
        </p:spPr>
      </p:pic>
      <p:grpSp>
        <p:nvGrpSpPr>
          <p:cNvPr id="7" name="Group 6">
            <a:extLst>
              <a:ext uri="{FF2B5EF4-FFF2-40B4-BE49-F238E27FC236}">
                <a16:creationId xmlns:a16="http://schemas.microsoft.com/office/drawing/2014/main" id="{80395524-9B9D-1C6A-1082-B4387099A9C5}"/>
              </a:ext>
            </a:extLst>
          </p:cNvPr>
          <p:cNvGrpSpPr/>
          <p:nvPr/>
        </p:nvGrpSpPr>
        <p:grpSpPr>
          <a:xfrm>
            <a:off x="8235600" y="0"/>
            <a:ext cx="3956400" cy="1158815"/>
            <a:chOff x="229405" y="5242481"/>
            <a:chExt cx="3956400" cy="1158815"/>
          </a:xfrm>
        </p:grpSpPr>
        <p:pic>
          <p:nvPicPr>
            <p:cNvPr id="8" name="Picture 12" descr="CTSI branding, graphic design and website design by Frontmedia">
              <a:extLst>
                <a:ext uri="{FF2B5EF4-FFF2-40B4-BE49-F238E27FC236}">
                  <a16:creationId xmlns:a16="http://schemas.microsoft.com/office/drawing/2014/main" id="{876DE037-72ED-975A-A9D4-6FF8C3AE48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B1763A3-5A6A-D3C4-3EDF-268AD9973523}"/>
                </a:ext>
              </a:extLst>
            </p:cNvPr>
            <p:cNvPicPr>
              <a:picLocks noChangeAspect="1"/>
            </p:cNvPicPr>
            <p:nvPr/>
          </p:nvPicPr>
          <p:blipFill>
            <a:blip r:embed="rId4"/>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22177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86BD86-30AE-940D-BDFF-7C131A365A0A}"/>
              </a:ext>
            </a:extLst>
          </p:cNvPr>
          <p:cNvSpPr txBox="1"/>
          <p:nvPr/>
        </p:nvSpPr>
        <p:spPr>
          <a:xfrm>
            <a:off x="472345" y="474057"/>
            <a:ext cx="4304383" cy="584775"/>
          </a:xfrm>
          <a:prstGeom prst="rect">
            <a:avLst/>
          </a:prstGeom>
          <a:noFill/>
        </p:spPr>
        <p:txBody>
          <a:bodyPr wrap="none" rtlCol="0">
            <a:spAutoFit/>
          </a:bodyPr>
          <a:lstStyle/>
          <a:p>
            <a:r>
              <a:rPr lang="en-US" sz="3200" b="1" dirty="0">
                <a:solidFill>
                  <a:schemeClr val="accent5">
                    <a:lumMod val="75000"/>
                  </a:schemeClr>
                </a:solidFill>
                <a:latin typeface="Arial" panose="020B0604020202020204" pitchFamily="34" charset="0"/>
                <a:cs typeface="Arial" panose="020B0604020202020204" pitchFamily="34" charset="0"/>
              </a:rPr>
              <a:t>About the Campaign</a:t>
            </a:r>
          </a:p>
        </p:txBody>
      </p:sp>
      <p:sp>
        <p:nvSpPr>
          <p:cNvPr id="10" name="TextBox 9">
            <a:extLst>
              <a:ext uri="{FF2B5EF4-FFF2-40B4-BE49-F238E27FC236}">
                <a16:creationId xmlns:a16="http://schemas.microsoft.com/office/drawing/2014/main" id="{6EDBA6E9-2B50-2D5F-89A9-21633EA7D680}"/>
              </a:ext>
            </a:extLst>
          </p:cNvPr>
          <p:cNvSpPr txBox="1"/>
          <p:nvPr/>
        </p:nvSpPr>
        <p:spPr>
          <a:xfrm>
            <a:off x="520775" y="1353763"/>
            <a:ext cx="11150450" cy="4247317"/>
          </a:xfrm>
          <a:prstGeom prst="rect">
            <a:avLst/>
          </a:prstGeom>
          <a:noFill/>
        </p:spPr>
        <p:txBody>
          <a:bodyPr wrap="square">
            <a:spAutoFit/>
          </a:bodyPr>
          <a:lstStyle/>
          <a:p>
            <a:pPr algn="l">
              <a:buNone/>
            </a:pPr>
            <a:r>
              <a:rPr lang="en-GB" b="0" i="0" u="none" strike="noStrike" dirty="0">
                <a:solidFill>
                  <a:srgbClr val="000000"/>
                </a:solidFill>
                <a:effectLst/>
                <a:latin typeface="Arial" panose="020B0604020202020204" pitchFamily="34" charset="0"/>
                <a:cs typeface="Arial" panose="020B0604020202020204" pitchFamily="34" charset="0"/>
              </a:rPr>
              <a:t>The Cost of Beauty campaign is led by the Chartered Trading Standards Institute (CTSI) in partnership with the Office for Product Safety and Standards</a:t>
            </a:r>
            <a:r>
              <a:rPr lang="en-GB" dirty="0">
                <a:solidFill>
                  <a:srgbClr val="000000"/>
                </a:solidFill>
                <a:latin typeface="Arial" panose="020B0604020202020204" pitchFamily="34" charset="0"/>
                <a:cs typeface="Arial" panose="020B0604020202020204" pitchFamily="34" charset="0"/>
              </a:rPr>
              <a:t> (OPSS).</a:t>
            </a:r>
          </a:p>
          <a:p>
            <a:pPr algn="l">
              <a:buNone/>
            </a:pPr>
            <a:endParaRPr lang="en-GB" b="0" i="0" u="none" strike="noStrike" dirty="0">
              <a:solidFill>
                <a:srgbClr val="000000"/>
              </a:solidFill>
              <a:effectLst/>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The campaign began in 2024 to highlight the real harm caused by unsafe and illegal cosmetic products and treatments. Early campaign activity focused on products commonly sold online and used at home, including UV gel and L&amp;P nail kits, illegal skin lightening creams and unregulated teeth whitening products. Evidence from Trading Standards services showed these products were linked to chemical burns, allergic reactions, eye injuries and long term skin damage.</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In 2025 the campaign was refreshed to reflect emerging risks seen by enforcement officers and reported by consumers. The updated focus includes at home lash lift and tint kits, strong nail adhesives and nasal tanning sprays, all of which are widely available online but often sold without proper safety information or regulatory compliance. The campaign continues to challenge the assumption that low cost or easy access means low risk</a:t>
            </a:r>
            <a:r>
              <a:rPr lang="en-GB" dirty="0">
                <a:solidFill>
                  <a:schemeClr val="bg1"/>
                </a:solidFill>
              </a:rPr>
              <a:t>.</a:t>
            </a:r>
          </a:p>
          <a:p>
            <a:pPr algn="l">
              <a:buNone/>
            </a:pPr>
            <a:endParaRPr lang="en-GB" b="0" i="0" u="none" strike="noStrike" dirty="0">
              <a:solidFill>
                <a:srgbClr val="000000"/>
              </a:solidFill>
              <a:effectLst/>
            </a:endParaRPr>
          </a:p>
        </p:txBody>
      </p:sp>
      <p:sp>
        <p:nvSpPr>
          <p:cNvPr id="12" name="AutoShape 4" descr="The Cost of Beauty - 2024 ">
            <a:extLst>
              <a:ext uri="{FF2B5EF4-FFF2-40B4-BE49-F238E27FC236}">
                <a16:creationId xmlns:a16="http://schemas.microsoft.com/office/drawing/2014/main" id="{51456DBE-8977-A253-7F1D-C9E73B369921}"/>
              </a:ext>
            </a:extLst>
          </p:cNvPr>
          <p:cNvSpPr>
            <a:spLocks noChangeAspect="1" noChangeArrowheads="1"/>
          </p:cNvSpPr>
          <p:nvPr/>
        </p:nvSpPr>
        <p:spPr bwMode="auto">
          <a:xfrm>
            <a:off x="5943599" y="744557"/>
            <a:ext cx="2836843" cy="28368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F3B43CA8-1B44-74EF-4EEE-6FE2C2B04A73}"/>
              </a:ext>
            </a:extLst>
          </p:cNvPr>
          <p:cNvGrpSpPr/>
          <p:nvPr/>
        </p:nvGrpSpPr>
        <p:grpSpPr>
          <a:xfrm>
            <a:off x="2231535" y="5089095"/>
            <a:ext cx="7424128" cy="1688383"/>
            <a:chOff x="1012036" y="5169618"/>
            <a:chExt cx="7424128" cy="1688383"/>
          </a:xfrm>
        </p:grpSpPr>
        <p:pic>
          <p:nvPicPr>
            <p:cNvPr id="1032" name="Picture 8">
              <a:extLst>
                <a:ext uri="{FF2B5EF4-FFF2-40B4-BE49-F238E27FC236}">
                  <a16:creationId xmlns:a16="http://schemas.microsoft.com/office/drawing/2014/main" id="{A306A217-284A-E858-4700-A625E798A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212" y="5206165"/>
              <a:ext cx="1705120" cy="165183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90364836-9185-04EA-0E00-39D3DFE9E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610" y="5206164"/>
              <a:ext cx="1699638" cy="16518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0840E66-1BEE-B1FF-7B77-A26CB9DFCF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036" y="5206164"/>
              <a:ext cx="1706898" cy="16518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0D53768-6679-0011-E042-E1AADFFB7792}"/>
                </a:ext>
              </a:extLst>
            </p:cNvPr>
            <p:cNvPicPr>
              <a:picLocks noChangeAspect="1"/>
            </p:cNvPicPr>
            <p:nvPr/>
          </p:nvPicPr>
          <p:blipFill>
            <a:blip r:embed="rId5"/>
            <a:stretch>
              <a:fillRect/>
            </a:stretch>
          </p:blipFill>
          <p:spPr>
            <a:xfrm>
              <a:off x="6736526" y="5169618"/>
              <a:ext cx="1699638" cy="1688382"/>
            </a:xfrm>
            <a:prstGeom prst="rect">
              <a:avLst/>
            </a:prstGeom>
          </p:spPr>
        </p:pic>
      </p:grpSp>
      <p:sp>
        <p:nvSpPr>
          <p:cNvPr id="17" name="TextBox 16">
            <a:extLst>
              <a:ext uri="{FF2B5EF4-FFF2-40B4-BE49-F238E27FC236}">
                <a16:creationId xmlns:a16="http://schemas.microsoft.com/office/drawing/2014/main" id="{BEB14415-8178-44DD-74EC-AD410660D465}"/>
              </a:ext>
            </a:extLst>
          </p:cNvPr>
          <p:cNvSpPr txBox="1"/>
          <p:nvPr/>
        </p:nvSpPr>
        <p:spPr>
          <a:xfrm>
            <a:off x="0" y="0"/>
            <a:ext cx="308098" cy="369332"/>
          </a:xfrm>
          <a:prstGeom prst="rect">
            <a:avLst/>
          </a:prstGeom>
          <a:noFill/>
        </p:spPr>
        <p:txBody>
          <a:bodyPr wrap="none" rtlCol="0">
            <a:spAutoFit/>
          </a:bodyPr>
          <a:lstStyle/>
          <a:p>
            <a:r>
              <a:rPr lang="en-US" dirty="0">
                <a:solidFill>
                  <a:schemeClr val="bg2"/>
                </a:solidFill>
              </a:rPr>
              <a:t>4</a:t>
            </a:r>
          </a:p>
        </p:txBody>
      </p:sp>
      <p:grpSp>
        <p:nvGrpSpPr>
          <p:cNvPr id="2" name="Group 1">
            <a:extLst>
              <a:ext uri="{FF2B5EF4-FFF2-40B4-BE49-F238E27FC236}">
                <a16:creationId xmlns:a16="http://schemas.microsoft.com/office/drawing/2014/main" id="{B54F342C-468F-300D-5895-E21B7C90EE25}"/>
              </a:ext>
            </a:extLst>
          </p:cNvPr>
          <p:cNvGrpSpPr/>
          <p:nvPr/>
        </p:nvGrpSpPr>
        <p:grpSpPr>
          <a:xfrm>
            <a:off x="8235600" y="0"/>
            <a:ext cx="3956400" cy="1158815"/>
            <a:chOff x="229405" y="5242481"/>
            <a:chExt cx="3956400" cy="1158815"/>
          </a:xfrm>
        </p:grpSpPr>
        <p:pic>
          <p:nvPicPr>
            <p:cNvPr id="3" name="Picture 12" descr="CTSI branding, graphic design and website design by Frontmedia">
              <a:extLst>
                <a:ext uri="{FF2B5EF4-FFF2-40B4-BE49-F238E27FC236}">
                  <a16:creationId xmlns:a16="http://schemas.microsoft.com/office/drawing/2014/main" id="{4531C7BB-78CC-CC3D-56FB-2063DCEA88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9D9DD64-26FA-7128-1FB2-429E23169405}"/>
                </a:ext>
              </a:extLst>
            </p:cNvPr>
            <p:cNvPicPr>
              <a:picLocks noChangeAspect="1"/>
            </p:cNvPicPr>
            <p:nvPr/>
          </p:nvPicPr>
          <p:blipFill>
            <a:blip r:embed="rId7"/>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3512067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94071E-D965-C49D-4ADD-37A704E57ACA}"/>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DAB66F9F-951C-405E-7691-9093FE364A9B}"/>
              </a:ext>
            </a:extLst>
          </p:cNvPr>
          <p:cNvSpPr txBox="1"/>
          <p:nvPr/>
        </p:nvSpPr>
        <p:spPr>
          <a:xfrm>
            <a:off x="1230923" y="931985"/>
            <a:ext cx="184731" cy="369332"/>
          </a:xfrm>
          <a:prstGeom prst="rect">
            <a:avLst/>
          </a:prstGeom>
          <a:noFill/>
        </p:spPr>
        <p:txBody>
          <a:bodyPr wrap="none" rtlCol="0">
            <a:spAutoFit/>
          </a:bodyPr>
          <a:lstStyle/>
          <a:p>
            <a:endParaRPr lang="en-US" dirty="0"/>
          </a:p>
        </p:txBody>
      </p:sp>
      <p:sp>
        <p:nvSpPr>
          <p:cNvPr id="25" name="TextBox 24">
            <a:extLst>
              <a:ext uri="{FF2B5EF4-FFF2-40B4-BE49-F238E27FC236}">
                <a16:creationId xmlns:a16="http://schemas.microsoft.com/office/drawing/2014/main" id="{F4FA505C-714C-BFA2-EEB7-BCF529637EF7}"/>
              </a:ext>
            </a:extLst>
          </p:cNvPr>
          <p:cNvSpPr txBox="1"/>
          <p:nvPr/>
        </p:nvSpPr>
        <p:spPr>
          <a:xfrm>
            <a:off x="472345" y="474057"/>
            <a:ext cx="6968574" cy="584775"/>
          </a:xfrm>
          <a:prstGeom prst="rect">
            <a:avLst/>
          </a:prstGeom>
          <a:noFill/>
        </p:spPr>
        <p:txBody>
          <a:bodyPr wrap="none" rtlCol="0">
            <a:spAutoFit/>
          </a:bodyPr>
          <a:lstStyle/>
          <a:p>
            <a:r>
              <a:rPr lang="en-US" sz="3200" b="1" dirty="0">
                <a:solidFill>
                  <a:schemeClr val="accent5">
                    <a:lumMod val="75000"/>
                  </a:schemeClr>
                </a:solidFill>
                <a:latin typeface="Arial" panose="020B0604020202020204" pitchFamily="34" charset="0"/>
                <a:cs typeface="Arial" panose="020B0604020202020204" pitchFamily="34" charset="0"/>
              </a:rPr>
              <a:t>Campaign Goal and Key Messages</a:t>
            </a:r>
          </a:p>
        </p:txBody>
      </p:sp>
      <p:sp>
        <p:nvSpPr>
          <p:cNvPr id="35" name="TextBox 34">
            <a:extLst>
              <a:ext uri="{FF2B5EF4-FFF2-40B4-BE49-F238E27FC236}">
                <a16:creationId xmlns:a16="http://schemas.microsoft.com/office/drawing/2014/main" id="{10336429-1ADD-7085-F1EE-B502DB1EF5FE}"/>
              </a:ext>
            </a:extLst>
          </p:cNvPr>
          <p:cNvSpPr txBox="1"/>
          <p:nvPr/>
        </p:nvSpPr>
        <p:spPr>
          <a:xfrm>
            <a:off x="0" y="0"/>
            <a:ext cx="308098" cy="369332"/>
          </a:xfrm>
          <a:prstGeom prst="rect">
            <a:avLst/>
          </a:prstGeom>
          <a:noFill/>
        </p:spPr>
        <p:txBody>
          <a:bodyPr wrap="none" rtlCol="0">
            <a:spAutoFit/>
          </a:bodyPr>
          <a:lstStyle/>
          <a:p>
            <a:r>
              <a:rPr lang="en-US" dirty="0">
                <a:solidFill>
                  <a:schemeClr val="bg2"/>
                </a:solidFill>
              </a:rPr>
              <a:t>5</a:t>
            </a:r>
          </a:p>
        </p:txBody>
      </p:sp>
      <p:sp>
        <p:nvSpPr>
          <p:cNvPr id="5" name="Rectangle 3">
            <a:extLst>
              <a:ext uri="{FF2B5EF4-FFF2-40B4-BE49-F238E27FC236}">
                <a16:creationId xmlns:a16="http://schemas.microsoft.com/office/drawing/2014/main" id="{B6663C58-C532-DA8B-79CF-289D7EAE1EE2}"/>
              </a:ext>
            </a:extLst>
          </p:cNvPr>
          <p:cNvSpPr>
            <a:spLocks noChangeArrowheads="1"/>
          </p:cNvSpPr>
          <p:nvPr/>
        </p:nvSpPr>
        <p:spPr bwMode="auto">
          <a:xfrm>
            <a:off x="438067" y="1301317"/>
            <a:ext cx="1131586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2"/>
                </a:solidFill>
                <a:effectLst/>
                <a:latin typeface="Arial" panose="020B0604020202020204" pitchFamily="34" charset="0"/>
              </a:rPr>
              <a:t>The aim of this campaign is to raise awareness that beauty products bought online or used at home can pose serious health risks when they are unregulated or used without professional training. Many products are promoted as cheap, quick alternatives to salon treatments, but are sold without proper safety checks or clear instructions.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bg2"/>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2"/>
                </a:solidFill>
                <a:effectLst/>
                <a:latin typeface="Arial" panose="020B0604020202020204" pitchFamily="34" charset="0"/>
              </a:rPr>
              <a:t>This matters because unsafe beauty products can cause real and lasting harm. Eyelash kits and nail adhesives can lead to chemical burns and eye injuries. Nasal tanning sprays can irritate the airways and introduce unknown substances into the body. Skin lightening creams are frequently linked to mercury or high strength steroids, which can damage the skin and affect wider health. These risks are often not obvious at the point of sale, leaving consumers exposed to harm they did not anticipate.</a:t>
            </a:r>
          </a:p>
        </p:txBody>
      </p:sp>
      <p:grpSp>
        <p:nvGrpSpPr>
          <p:cNvPr id="11" name="Group 10">
            <a:extLst>
              <a:ext uri="{FF2B5EF4-FFF2-40B4-BE49-F238E27FC236}">
                <a16:creationId xmlns:a16="http://schemas.microsoft.com/office/drawing/2014/main" id="{43FDDE21-0E64-2469-4770-F3E12FCD1F82}"/>
              </a:ext>
            </a:extLst>
          </p:cNvPr>
          <p:cNvGrpSpPr/>
          <p:nvPr/>
        </p:nvGrpSpPr>
        <p:grpSpPr>
          <a:xfrm>
            <a:off x="0" y="4227497"/>
            <a:ext cx="4735846" cy="2862322"/>
            <a:chOff x="778263" y="3909391"/>
            <a:chExt cx="5525555" cy="2948609"/>
          </a:xfrm>
        </p:grpSpPr>
        <p:pic>
          <p:nvPicPr>
            <p:cNvPr id="9" name="Graphic 8" descr="Speech outline">
              <a:extLst>
                <a:ext uri="{FF2B5EF4-FFF2-40B4-BE49-F238E27FC236}">
                  <a16:creationId xmlns:a16="http://schemas.microsoft.com/office/drawing/2014/main" id="{D65E8182-0155-4272-6B06-50E9E7FDB96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78263" y="3909391"/>
              <a:ext cx="5525555" cy="2948609"/>
            </a:xfrm>
            <a:prstGeom prst="rect">
              <a:avLst/>
            </a:prstGeom>
          </p:spPr>
        </p:pic>
        <p:sp>
          <p:nvSpPr>
            <p:cNvPr id="10" name="TextBox 9">
              <a:extLst>
                <a:ext uri="{FF2B5EF4-FFF2-40B4-BE49-F238E27FC236}">
                  <a16:creationId xmlns:a16="http://schemas.microsoft.com/office/drawing/2014/main" id="{FC2A747D-0A6F-66D8-4EE4-72A20AFC86D4}"/>
                </a:ext>
              </a:extLst>
            </p:cNvPr>
            <p:cNvSpPr txBox="1"/>
            <p:nvPr/>
          </p:nvSpPr>
          <p:spPr>
            <a:xfrm>
              <a:off x="1698936" y="4778204"/>
              <a:ext cx="3684208" cy="729226"/>
            </a:xfrm>
            <a:prstGeom prst="rect">
              <a:avLst/>
            </a:prstGeom>
            <a:noFill/>
          </p:spPr>
          <p:txBody>
            <a:bodyPr wrap="square" rtlCol="0">
              <a:spAutoFit/>
            </a:bodyPr>
            <a:lstStyle/>
            <a:p>
              <a:pPr algn="ctr"/>
              <a:r>
                <a:rPr lang="en-US" sz="2000" b="1" dirty="0">
                  <a:solidFill>
                    <a:schemeClr val="bg2"/>
                  </a:solidFill>
                </a:rPr>
                <a:t>Just because it is for sale, it doesn’t mean it’s safe.</a:t>
              </a:r>
            </a:p>
          </p:txBody>
        </p:sp>
      </p:grpSp>
      <p:grpSp>
        <p:nvGrpSpPr>
          <p:cNvPr id="12" name="Group 11">
            <a:extLst>
              <a:ext uri="{FF2B5EF4-FFF2-40B4-BE49-F238E27FC236}">
                <a16:creationId xmlns:a16="http://schemas.microsoft.com/office/drawing/2014/main" id="{377BEC9C-8A06-D19B-484E-EE1273F203EB}"/>
              </a:ext>
            </a:extLst>
          </p:cNvPr>
          <p:cNvGrpSpPr/>
          <p:nvPr/>
        </p:nvGrpSpPr>
        <p:grpSpPr>
          <a:xfrm>
            <a:off x="3657825" y="4227497"/>
            <a:ext cx="4735846" cy="2862322"/>
            <a:chOff x="778263" y="3909391"/>
            <a:chExt cx="5525555" cy="2948609"/>
          </a:xfrm>
        </p:grpSpPr>
        <p:pic>
          <p:nvPicPr>
            <p:cNvPr id="13" name="Graphic 12" descr="Speech outline">
              <a:extLst>
                <a:ext uri="{FF2B5EF4-FFF2-40B4-BE49-F238E27FC236}">
                  <a16:creationId xmlns:a16="http://schemas.microsoft.com/office/drawing/2014/main" id="{AFDE859D-8B46-003A-212F-F8D827ECC3A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8263" y="3909391"/>
              <a:ext cx="5525555" cy="2948609"/>
            </a:xfrm>
            <a:prstGeom prst="rect">
              <a:avLst/>
            </a:prstGeom>
          </p:spPr>
        </p:pic>
        <p:sp>
          <p:nvSpPr>
            <p:cNvPr id="14" name="TextBox 13">
              <a:extLst>
                <a:ext uri="{FF2B5EF4-FFF2-40B4-BE49-F238E27FC236}">
                  <a16:creationId xmlns:a16="http://schemas.microsoft.com/office/drawing/2014/main" id="{8E28D0FE-DB0E-70DF-2DA1-EFAA5148F59A}"/>
                </a:ext>
              </a:extLst>
            </p:cNvPr>
            <p:cNvSpPr txBox="1"/>
            <p:nvPr/>
          </p:nvSpPr>
          <p:spPr>
            <a:xfrm>
              <a:off x="1706387" y="4618366"/>
              <a:ext cx="3676757" cy="1046281"/>
            </a:xfrm>
            <a:prstGeom prst="rect">
              <a:avLst/>
            </a:prstGeom>
            <a:noFill/>
          </p:spPr>
          <p:txBody>
            <a:bodyPr wrap="square" rtlCol="0">
              <a:spAutoFit/>
            </a:bodyPr>
            <a:lstStyle/>
            <a:p>
              <a:pPr algn="ctr"/>
              <a:r>
                <a:rPr lang="en-US" sz="2000" b="1" dirty="0">
                  <a:solidFill>
                    <a:schemeClr val="bg2"/>
                  </a:solidFill>
                </a:rPr>
                <a:t>Beauty treatment should be carried out by a trained practitioner.</a:t>
              </a:r>
            </a:p>
          </p:txBody>
        </p:sp>
      </p:grpSp>
      <p:grpSp>
        <p:nvGrpSpPr>
          <p:cNvPr id="15" name="Group 14">
            <a:extLst>
              <a:ext uri="{FF2B5EF4-FFF2-40B4-BE49-F238E27FC236}">
                <a16:creationId xmlns:a16="http://schemas.microsoft.com/office/drawing/2014/main" id="{03F07ED5-D03D-B81A-F023-8D16CD45F462}"/>
              </a:ext>
            </a:extLst>
          </p:cNvPr>
          <p:cNvGrpSpPr/>
          <p:nvPr/>
        </p:nvGrpSpPr>
        <p:grpSpPr>
          <a:xfrm>
            <a:off x="7315650" y="4227497"/>
            <a:ext cx="4735846" cy="2862322"/>
            <a:chOff x="778263" y="3909391"/>
            <a:chExt cx="5525555" cy="2948609"/>
          </a:xfrm>
        </p:grpSpPr>
        <p:pic>
          <p:nvPicPr>
            <p:cNvPr id="16" name="Graphic 15" descr="Speech outline">
              <a:extLst>
                <a:ext uri="{FF2B5EF4-FFF2-40B4-BE49-F238E27FC236}">
                  <a16:creationId xmlns:a16="http://schemas.microsoft.com/office/drawing/2014/main" id="{42CFCD08-E3BC-0710-D61D-055E1148FD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8263" y="3909391"/>
              <a:ext cx="5525555" cy="2948609"/>
            </a:xfrm>
            <a:prstGeom prst="rect">
              <a:avLst/>
            </a:prstGeom>
          </p:spPr>
        </p:pic>
        <p:sp>
          <p:nvSpPr>
            <p:cNvPr id="17" name="TextBox 16">
              <a:extLst>
                <a:ext uri="{FF2B5EF4-FFF2-40B4-BE49-F238E27FC236}">
                  <a16:creationId xmlns:a16="http://schemas.microsoft.com/office/drawing/2014/main" id="{5599E6B0-2D0D-B4A9-DB5B-76DDCFA6EC39}"/>
                </a:ext>
              </a:extLst>
            </p:cNvPr>
            <p:cNvSpPr txBox="1"/>
            <p:nvPr/>
          </p:nvSpPr>
          <p:spPr>
            <a:xfrm>
              <a:off x="1706388" y="4507932"/>
              <a:ext cx="3676757" cy="1363335"/>
            </a:xfrm>
            <a:prstGeom prst="rect">
              <a:avLst/>
            </a:prstGeom>
            <a:noFill/>
          </p:spPr>
          <p:txBody>
            <a:bodyPr wrap="square" rtlCol="0">
              <a:spAutoFit/>
            </a:bodyPr>
            <a:lstStyle/>
            <a:p>
              <a:pPr algn="ctr"/>
              <a:r>
                <a:rPr lang="en-US" sz="2000" b="1" dirty="0">
                  <a:solidFill>
                    <a:schemeClr val="bg2"/>
                  </a:solidFill>
                </a:rPr>
                <a:t>Only purchase products from verified reputable sources. If it’s too good to be true, it’s not.</a:t>
              </a:r>
            </a:p>
          </p:txBody>
        </p:sp>
      </p:grpSp>
      <p:sp>
        <p:nvSpPr>
          <p:cNvPr id="19" name="TextBox 18">
            <a:extLst>
              <a:ext uri="{FF2B5EF4-FFF2-40B4-BE49-F238E27FC236}">
                <a16:creationId xmlns:a16="http://schemas.microsoft.com/office/drawing/2014/main" id="{EC9539BA-8870-95A2-E895-9E9B8CCA8014}"/>
              </a:ext>
            </a:extLst>
          </p:cNvPr>
          <p:cNvSpPr txBox="1"/>
          <p:nvPr/>
        </p:nvSpPr>
        <p:spPr>
          <a:xfrm>
            <a:off x="1323288" y="4453277"/>
            <a:ext cx="1844800" cy="369332"/>
          </a:xfrm>
          <a:prstGeom prst="rect">
            <a:avLst/>
          </a:prstGeom>
          <a:noFill/>
        </p:spPr>
        <p:txBody>
          <a:bodyPr wrap="none" rtlCol="0">
            <a:spAutoFit/>
          </a:bodyPr>
          <a:lstStyle/>
          <a:p>
            <a:r>
              <a:rPr lang="en-US" b="1" dirty="0">
                <a:solidFill>
                  <a:schemeClr val="bg1"/>
                </a:solidFill>
              </a:rPr>
              <a:t>KEY MESSAGE 1</a:t>
            </a:r>
          </a:p>
        </p:txBody>
      </p:sp>
      <p:sp>
        <p:nvSpPr>
          <p:cNvPr id="20" name="TextBox 19">
            <a:extLst>
              <a:ext uri="{FF2B5EF4-FFF2-40B4-BE49-F238E27FC236}">
                <a16:creationId xmlns:a16="http://schemas.microsoft.com/office/drawing/2014/main" id="{0D3619DD-2FAF-08A7-F622-0018DBF24DEF}"/>
              </a:ext>
            </a:extLst>
          </p:cNvPr>
          <p:cNvSpPr txBox="1"/>
          <p:nvPr/>
        </p:nvSpPr>
        <p:spPr>
          <a:xfrm>
            <a:off x="8761173" y="4453277"/>
            <a:ext cx="1844800" cy="369332"/>
          </a:xfrm>
          <a:prstGeom prst="rect">
            <a:avLst/>
          </a:prstGeom>
          <a:noFill/>
        </p:spPr>
        <p:txBody>
          <a:bodyPr wrap="none" rtlCol="0">
            <a:spAutoFit/>
          </a:bodyPr>
          <a:lstStyle/>
          <a:p>
            <a:r>
              <a:rPr lang="en-US" b="1" dirty="0">
                <a:solidFill>
                  <a:schemeClr val="bg1"/>
                </a:solidFill>
              </a:rPr>
              <a:t>KEY MESSAGE 3</a:t>
            </a:r>
          </a:p>
        </p:txBody>
      </p:sp>
      <p:sp>
        <p:nvSpPr>
          <p:cNvPr id="21" name="TextBox 20">
            <a:extLst>
              <a:ext uri="{FF2B5EF4-FFF2-40B4-BE49-F238E27FC236}">
                <a16:creationId xmlns:a16="http://schemas.microsoft.com/office/drawing/2014/main" id="{1160893B-DB16-6EBB-0BC4-CB1D9C4A37AA}"/>
              </a:ext>
            </a:extLst>
          </p:cNvPr>
          <p:cNvSpPr txBox="1"/>
          <p:nvPr/>
        </p:nvSpPr>
        <p:spPr>
          <a:xfrm>
            <a:off x="4958883" y="4453277"/>
            <a:ext cx="1844800" cy="369332"/>
          </a:xfrm>
          <a:prstGeom prst="rect">
            <a:avLst/>
          </a:prstGeom>
          <a:noFill/>
        </p:spPr>
        <p:txBody>
          <a:bodyPr wrap="none" rtlCol="0">
            <a:spAutoFit/>
          </a:bodyPr>
          <a:lstStyle/>
          <a:p>
            <a:r>
              <a:rPr lang="en-US" b="1" dirty="0">
                <a:solidFill>
                  <a:schemeClr val="bg1"/>
                </a:solidFill>
              </a:rPr>
              <a:t>KEY MESSAGE 2</a:t>
            </a:r>
          </a:p>
        </p:txBody>
      </p:sp>
      <p:grpSp>
        <p:nvGrpSpPr>
          <p:cNvPr id="2" name="Group 1">
            <a:extLst>
              <a:ext uri="{FF2B5EF4-FFF2-40B4-BE49-F238E27FC236}">
                <a16:creationId xmlns:a16="http://schemas.microsoft.com/office/drawing/2014/main" id="{D8CDA6A4-7C3C-3464-3C61-810F84725702}"/>
              </a:ext>
            </a:extLst>
          </p:cNvPr>
          <p:cNvGrpSpPr/>
          <p:nvPr/>
        </p:nvGrpSpPr>
        <p:grpSpPr>
          <a:xfrm>
            <a:off x="8233775" y="0"/>
            <a:ext cx="3956400" cy="1158815"/>
            <a:chOff x="229405" y="5242481"/>
            <a:chExt cx="3956400" cy="1158815"/>
          </a:xfrm>
        </p:grpSpPr>
        <p:pic>
          <p:nvPicPr>
            <p:cNvPr id="3" name="Picture 12" descr="CTSI branding, graphic design and website design by Frontmedia">
              <a:extLst>
                <a:ext uri="{FF2B5EF4-FFF2-40B4-BE49-F238E27FC236}">
                  <a16:creationId xmlns:a16="http://schemas.microsoft.com/office/drawing/2014/main" id="{67753B26-D6C6-7ECD-3168-4D317396178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0067530-64D1-8C7C-B500-1A9FFC14DC49}"/>
                </a:ext>
              </a:extLst>
            </p:cNvPr>
            <p:cNvPicPr>
              <a:picLocks noChangeAspect="1"/>
            </p:cNvPicPr>
            <p:nvPr/>
          </p:nvPicPr>
          <p:blipFill>
            <a:blip r:embed="rId5"/>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48150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8AC3DA-D714-28A4-37E5-47D279499984}"/>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09B3D750-231A-A3AE-CE66-23F75989CC11}"/>
              </a:ext>
            </a:extLst>
          </p:cNvPr>
          <p:cNvSpPr txBox="1"/>
          <p:nvPr/>
        </p:nvSpPr>
        <p:spPr>
          <a:xfrm>
            <a:off x="1230923" y="931985"/>
            <a:ext cx="184731" cy="369332"/>
          </a:xfrm>
          <a:prstGeom prst="rect">
            <a:avLst/>
          </a:prstGeom>
          <a:noFill/>
        </p:spPr>
        <p:txBody>
          <a:bodyPr wrap="none" rtlCol="0">
            <a:spAutoFit/>
          </a:bodyPr>
          <a:lstStyle/>
          <a:p>
            <a:endParaRPr lang="en-US" dirty="0"/>
          </a:p>
        </p:txBody>
      </p:sp>
      <p:sp>
        <p:nvSpPr>
          <p:cNvPr id="25" name="TextBox 24">
            <a:extLst>
              <a:ext uri="{FF2B5EF4-FFF2-40B4-BE49-F238E27FC236}">
                <a16:creationId xmlns:a16="http://schemas.microsoft.com/office/drawing/2014/main" id="{2AE928B6-5E44-9720-FF10-A9DE02513D79}"/>
              </a:ext>
            </a:extLst>
          </p:cNvPr>
          <p:cNvSpPr txBox="1"/>
          <p:nvPr/>
        </p:nvSpPr>
        <p:spPr>
          <a:xfrm>
            <a:off x="308098" y="224099"/>
            <a:ext cx="7638782" cy="1077218"/>
          </a:xfrm>
          <a:prstGeom prst="rect">
            <a:avLst/>
          </a:prstGeom>
          <a:noFill/>
        </p:spPr>
        <p:txBody>
          <a:bodyPr wrap="square" rtlCol="0">
            <a:spAutoFit/>
          </a:bodyPr>
          <a:lstStyle/>
          <a:p>
            <a:r>
              <a:rPr lang="en-US" sz="3200" b="1" dirty="0">
                <a:solidFill>
                  <a:schemeClr val="accent5">
                    <a:lumMod val="75000"/>
                  </a:schemeClr>
                </a:solidFill>
                <a:latin typeface="Arial" panose="020B0604020202020204" pitchFamily="34" charset="0"/>
                <a:cs typeface="Arial" panose="020B0604020202020204" pitchFamily="34" charset="0"/>
              </a:rPr>
              <a:t>Why unsafe cosmetic products are a concern</a:t>
            </a:r>
          </a:p>
        </p:txBody>
      </p:sp>
      <p:sp>
        <p:nvSpPr>
          <p:cNvPr id="35" name="TextBox 34">
            <a:extLst>
              <a:ext uri="{FF2B5EF4-FFF2-40B4-BE49-F238E27FC236}">
                <a16:creationId xmlns:a16="http://schemas.microsoft.com/office/drawing/2014/main" id="{1D24D28D-200A-058B-53C7-11D6D45DACFA}"/>
              </a:ext>
            </a:extLst>
          </p:cNvPr>
          <p:cNvSpPr txBox="1"/>
          <p:nvPr/>
        </p:nvSpPr>
        <p:spPr>
          <a:xfrm>
            <a:off x="0" y="0"/>
            <a:ext cx="308098" cy="369332"/>
          </a:xfrm>
          <a:prstGeom prst="rect">
            <a:avLst/>
          </a:prstGeom>
          <a:noFill/>
        </p:spPr>
        <p:txBody>
          <a:bodyPr wrap="none" rtlCol="0">
            <a:spAutoFit/>
          </a:bodyPr>
          <a:lstStyle/>
          <a:p>
            <a:r>
              <a:rPr lang="en-US" dirty="0">
                <a:solidFill>
                  <a:schemeClr val="bg2"/>
                </a:solidFill>
              </a:rPr>
              <a:t>6</a:t>
            </a:r>
          </a:p>
        </p:txBody>
      </p:sp>
      <p:sp>
        <p:nvSpPr>
          <p:cNvPr id="5" name="Rectangle 3">
            <a:extLst>
              <a:ext uri="{FF2B5EF4-FFF2-40B4-BE49-F238E27FC236}">
                <a16:creationId xmlns:a16="http://schemas.microsoft.com/office/drawing/2014/main" id="{F32C14F8-BBFC-086A-1BB1-32FF6576CFAF}"/>
              </a:ext>
            </a:extLst>
          </p:cNvPr>
          <p:cNvSpPr>
            <a:spLocks noChangeArrowheads="1"/>
          </p:cNvSpPr>
          <p:nvPr/>
        </p:nvSpPr>
        <p:spPr bwMode="auto">
          <a:xfrm>
            <a:off x="219120" y="1278589"/>
            <a:ext cx="6838639"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solidFill>
                  <a:schemeClr val="bg1"/>
                </a:solidFill>
                <a:latin typeface="Arial" panose="020B0604020202020204" pitchFamily="34" charset="0"/>
                <a:cs typeface="Arial" panose="020B0604020202020204" pitchFamily="34" charset="0"/>
              </a:rPr>
              <a:t>Unsafe beauty products can affect people of all ages and backgrounds. </a:t>
            </a:r>
            <a:r>
              <a:rPr lang="en-GB" b="1" dirty="0">
                <a:solidFill>
                  <a:schemeClr val="bg1"/>
                </a:solidFill>
                <a:latin typeface="Arial" panose="020B0604020202020204" pitchFamily="34" charset="0"/>
                <a:cs typeface="Arial" panose="020B0604020202020204" pitchFamily="34" charset="0"/>
              </a:rPr>
              <a:t>Young people are particularly exposed </a:t>
            </a:r>
            <a:r>
              <a:rPr lang="en-GB" dirty="0">
                <a:solidFill>
                  <a:schemeClr val="bg1"/>
                </a:solidFill>
                <a:latin typeface="Arial" panose="020B0604020202020204" pitchFamily="34" charset="0"/>
                <a:cs typeface="Arial" panose="020B0604020202020204" pitchFamily="34" charset="0"/>
              </a:rPr>
              <a:t>due to trends promoted on social media and the normalisation of at home cosmetic treatments.</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Harm linked to unsafe products includes:</a:t>
            </a:r>
          </a:p>
          <a:p>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	Chemical burns to skin and eyes</a:t>
            </a:r>
          </a:p>
          <a:p>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	Infections caused by poor hygiene or contaminated products</a:t>
            </a:r>
          </a:p>
          <a:p>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	Severe allergic reactions</a:t>
            </a:r>
          </a:p>
          <a:p>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	Longer term skin damage and scarring</a:t>
            </a:r>
          </a:p>
          <a:p>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In some cases, injuries are permanent and require medical treatment. These harms are preventable when products meet safety standards and treatments are carried out by trained professionals.</a:t>
            </a:r>
          </a:p>
        </p:txBody>
      </p:sp>
      <p:grpSp>
        <p:nvGrpSpPr>
          <p:cNvPr id="8" name="Group 7">
            <a:extLst>
              <a:ext uri="{FF2B5EF4-FFF2-40B4-BE49-F238E27FC236}">
                <a16:creationId xmlns:a16="http://schemas.microsoft.com/office/drawing/2014/main" id="{0429F78D-CC98-94E0-B21A-EA77CE99C7AA}"/>
              </a:ext>
            </a:extLst>
          </p:cNvPr>
          <p:cNvGrpSpPr/>
          <p:nvPr/>
        </p:nvGrpSpPr>
        <p:grpSpPr>
          <a:xfrm>
            <a:off x="308098" y="3228494"/>
            <a:ext cx="379282" cy="1980914"/>
            <a:chOff x="617488" y="2148500"/>
            <a:chExt cx="379282" cy="1980914"/>
          </a:xfrm>
        </p:grpSpPr>
        <p:pic>
          <p:nvPicPr>
            <p:cNvPr id="3" name="Graphic 2" descr="No sign with solid fill">
              <a:extLst>
                <a:ext uri="{FF2B5EF4-FFF2-40B4-BE49-F238E27FC236}">
                  <a16:creationId xmlns:a16="http://schemas.microsoft.com/office/drawing/2014/main" id="{FC6A90F8-78B1-A0CF-706B-765F897D117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17488" y="2148500"/>
              <a:ext cx="379282" cy="379282"/>
            </a:xfrm>
            <a:prstGeom prst="rect">
              <a:avLst/>
            </a:prstGeom>
          </p:spPr>
        </p:pic>
        <p:pic>
          <p:nvPicPr>
            <p:cNvPr id="4" name="Graphic 3" descr="No sign with solid fill">
              <a:extLst>
                <a:ext uri="{FF2B5EF4-FFF2-40B4-BE49-F238E27FC236}">
                  <a16:creationId xmlns:a16="http://schemas.microsoft.com/office/drawing/2014/main" id="{F2F09CB5-9FBA-D9BA-1D5D-C74E8A98C99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17488" y="2701503"/>
              <a:ext cx="379282" cy="379282"/>
            </a:xfrm>
            <a:prstGeom prst="rect">
              <a:avLst/>
            </a:prstGeom>
          </p:spPr>
        </p:pic>
        <p:pic>
          <p:nvPicPr>
            <p:cNvPr id="6" name="Graphic 5" descr="No sign with solid fill">
              <a:extLst>
                <a:ext uri="{FF2B5EF4-FFF2-40B4-BE49-F238E27FC236}">
                  <a16:creationId xmlns:a16="http://schemas.microsoft.com/office/drawing/2014/main" id="{ACA6FE09-F408-C29F-84DF-A37752FD44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17488" y="3225817"/>
              <a:ext cx="379282" cy="379282"/>
            </a:xfrm>
            <a:prstGeom prst="rect">
              <a:avLst/>
            </a:prstGeom>
          </p:spPr>
        </p:pic>
        <p:pic>
          <p:nvPicPr>
            <p:cNvPr id="7" name="Graphic 6" descr="No sign with solid fill">
              <a:extLst>
                <a:ext uri="{FF2B5EF4-FFF2-40B4-BE49-F238E27FC236}">
                  <a16:creationId xmlns:a16="http://schemas.microsoft.com/office/drawing/2014/main" id="{67DC9E45-ED9C-8BA7-CC8D-C7AC9E06820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17488" y="3750132"/>
              <a:ext cx="379282" cy="379282"/>
            </a:xfrm>
            <a:prstGeom prst="rect">
              <a:avLst/>
            </a:prstGeom>
          </p:spPr>
        </p:pic>
      </p:grpSp>
      <p:pic>
        <p:nvPicPr>
          <p:cNvPr id="2" name="Picture 1">
            <a:extLst>
              <a:ext uri="{FF2B5EF4-FFF2-40B4-BE49-F238E27FC236}">
                <a16:creationId xmlns:a16="http://schemas.microsoft.com/office/drawing/2014/main" id="{2085C6DB-2F05-F1CE-5A8A-97FEF36D0458}"/>
              </a:ext>
            </a:extLst>
          </p:cNvPr>
          <p:cNvPicPr>
            <a:picLocks noChangeAspect="1"/>
          </p:cNvPicPr>
          <p:nvPr/>
        </p:nvPicPr>
        <p:blipFill>
          <a:blip r:embed="rId3"/>
          <a:srcRect t="7697" r="23298" b="1394"/>
          <a:stretch>
            <a:fillRect/>
          </a:stretch>
        </p:blipFill>
        <p:spPr>
          <a:xfrm>
            <a:off x="7211808" y="1761781"/>
            <a:ext cx="4743075" cy="3752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up 8">
            <a:extLst>
              <a:ext uri="{FF2B5EF4-FFF2-40B4-BE49-F238E27FC236}">
                <a16:creationId xmlns:a16="http://schemas.microsoft.com/office/drawing/2014/main" id="{0ACABA24-5F50-8B6C-C3BF-6AA1F80F2CBB}"/>
              </a:ext>
            </a:extLst>
          </p:cNvPr>
          <p:cNvGrpSpPr/>
          <p:nvPr/>
        </p:nvGrpSpPr>
        <p:grpSpPr>
          <a:xfrm>
            <a:off x="8235600" y="0"/>
            <a:ext cx="3956400" cy="1158815"/>
            <a:chOff x="229405" y="5242481"/>
            <a:chExt cx="3956400" cy="1158815"/>
          </a:xfrm>
        </p:grpSpPr>
        <p:pic>
          <p:nvPicPr>
            <p:cNvPr id="10" name="Picture 12" descr="CTSI branding, graphic design and website design by Frontmedia">
              <a:extLst>
                <a:ext uri="{FF2B5EF4-FFF2-40B4-BE49-F238E27FC236}">
                  <a16:creationId xmlns:a16="http://schemas.microsoft.com/office/drawing/2014/main" id="{3AA8CACA-5BD7-0959-9E16-4973D2ED1D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85E1D9C-8A0B-2C56-FE75-9DCE4369EFE5}"/>
                </a:ext>
              </a:extLst>
            </p:cNvPr>
            <p:cNvPicPr>
              <a:picLocks noChangeAspect="1"/>
            </p:cNvPicPr>
            <p:nvPr/>
          </p:nvPicPr>
          <p:blipFill>
            <a:blip r:embed="rId5"/>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3534993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9A1C343F-1696-B279-9C23-A4B5BD10DAC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442816B-F51A-A013-076E-479A5ACD8F46}"/>
              </a:ext>
            </a:extLst>
          </p:cNvPr>
          <p:cNvSpPr txBox="1"/>
          <p:nvPr/>
        </p:nvSpPr>
        <p:spPr>
          <a:xfrm>
            <a:off x="472345" y="474057"/>
            <a:ext cx="7306808" cy="584775"/>
          </a:xfrm>
          <a:prstGeom prst="rect">
            <a:avLst/>
          </a:prstGeom>
          <a:noFill/>
        </p:spPr>
        <p:txBody>
          <a:bodyPr wrap="none" rtlCol="0">
            <a:spAutoFit/>
          </a:bodyPr>
          <a:lstStyle/>
          <a:p>
            <a:r>
              <a:rPr lang="en-US" sz="3200" b="1" dirty="0">
                <a:solidFill>
                  <a:schemeClr val="accent5">
                    <a:lumMod val="75000"/>
                  </a:schemeClr>
                </a:solidFill>
                <a:latin typeface="Arial" panose="020B0604020202020204" pitchFamily="34" charset="0"/>
                <a:cs typeface="Arial" panose="020B0604020202020204" pitchFamily="34" charset="0"/>
              </a:rPr>
              <a:t>Benefits of supporting the campaign</a:t>
            </a:r>
          </a:p>
        </p:txBody>
      </p:sp>
      <p:sp>
        <p:nvSpPr>
          <p:cNvPr id="12" name="AutoShape 4" descr="The Cost of Beauty - 2024 ">
            <a:extLst>
              <a:ext uri="{FF2B5EF4-FFF2-40B4-BE49-F238E27FC236}">
                <a16:creationId xmlns:a16="http://schemas.microsoft.com/office/drawing/2014/main" id="{D0A6ECF0-E29A-E031-E8D9-618C828CEE87}"/>
              </a:ext>
            </a:extLst>
          </p:cNvPr>
          <p:cNvSpPr>
            <a:spLocks noChangeAspect="1" noChangeArrowheads="1"/>
          </p:cNvSpPr>
          <p:nvPr/>
        </p:nvSpPr>
        <p:spPr bwMode="auto">
          <a:xfrm>
            <a:off x="5943599" y="744557"/>
            <a:ext cx="2836843" cy="28368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64FDF27A-9C6F-8BD0-734D-AA38A6C1C51F}"/>
              </a:ext>
            </a:extLst>
          </p:cNvPr>
          <p:cNvSpPr txBox="1"/>
          <p:nvPr/>
        </p:nvSpPr>
        <p:spPr>
          <a:xfrm>
            <a:off x="0" y="0"/>
            <a:ext cx="308098" cy="369332"/>
          </a:xfrm>
          <a:prstGeom prst="rect">
            <a:avLst/>
          </a:prstGeom>
          <a:noFill/>
        </p:spPr>
        <p:txBody>
          <a:bodyPr wrap="none" rtlCol="0">
            <a:spAutoFit/>
          </a:bodyPr>
          <a:lstStyle/>
          <a:p>
            <a:r>
              <a:rPr lang="en-US" dirty="0">
                <a:solidFill>
                  <a:schemeClr val="bg2"/>
                </a:solidFill>
              </a:rPr>
              <a:t>7</a:t>
            </a:r>
          </a:p>
        </p:txBody>
      </p:sp>
      <p:sp>
        <p:nvSpPr>
          <p:cNvPr id="4" name="Rectangle 3">
            <a:extLst>
              <a:ext uri="{FF2B5EF4-FFF2-40B4-BE49-F238E27FC236}">
                <a16:creationId xmlns:a16="http://schemas.microsoft.com/office/drawing/2014/main" id="{BA6AA6D2-349D-9973-DF5E-B47B9CE75863}"/>
              </a:ext>
            </a:extLst>
          </p:cNvPr>
          <p:cNvSpPr>
            <a:spLocks noChangeArrowheads="1"/>
          </p:cNvSpPr>
          <p:nvPr/>
        </p:nvSpPr>
        <p:spPr bwMode="auto">
          <a:xfrm>
            <a:off x="242052" y="1329332"/>
            <a:ext cx="679442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chemeClr val="bg1"/>
                </a:solidFill>
              </a:rPr>
              <a:t>The Cost of Beauty campaign supports organisations in raising awareness of the real and often hidden risks linked to unsafe and unregulated beauty products sold online or used at home, helping to protect consumers from avoidable harm.</a:t>
            </a:r>
          </a:p>
          <a:p>
            <a:pPr marR="0" lvl="0" defTabSz="914400" rtl="0" eaLnBrk="0" fontAlgn="base" latinLnBrk="0" hangingPunct="0">
              <a:lnSpc>
                <a:spcPct val="100000"/>
              </a:lnSpc>
              <a:spcBef>
                <a:spcPct val="0"/>
              </a:spcBef>
              <a:spcAft>
                <a:spcPct val="0"/>
              </a:spcAft>
              <a:buClrTx/>
              <a:buSzTx/>
              <a:tabLst/>
            </a:pPr>
            <a:endParaRPr lang="en-US" altLang="en-US" dirty="0">
              <a:solidFill>
                <a:schemeClr val="bg1"/>
              </a:solidFill>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chemeClr val="bg1"/>
                </a:solidFill>
              </a:rPr>
              <a:t>By supporting the campaign, partners can strengthen consumer education activity and build confidence in discussing product safety, online purchasing risks and the impact of social media trends.</a:t>
            </a:r>
          </a:p>
          <a:p>
            <a:pPr marR="0" lvl="0" defTabSz="914400" rtl="0" eaLnBrk="0" fontAlgn="base" latinLnBrk="0" hangingPunct="0">
              <a:lnSpc>
                <a:spcPct val="100000"/>
              </a:lnSpc>
              <a:spcBef>
                <a:spcPct val="0"/>
              </a:spcBef>
              <a:spcAft>
                <a:spcPct val="0"/>
              </a:spcAft>
              <a:buClrTx/>
              <a:buSzTx/>
              <a:tabLst/>
            </a:pPr>
            <a:endParaRPr lang="en-US" altLang="en-US" dirty="0">
              <a:solidFill>
                <a:schemeClr val="bg1"/>
              </a:solidFill>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chemeClr val="bg1"/>
                </a:solidFill>
              </a:rPr>
              <a:t>Campaign resources are designed to be flexible, making them suitable for use alongside existing education, outreach, health or enforcement work, including sessions with young people and community groups.</a:t>
            </a:r>
          </a:p>
          <a:p>
            <a:pPr marR="0" lvl="0" defTabSz="914400" rtl="0" eaLnBrk="0" fontAlgn="base" latinLnBrk="0" hangingPunct="0">
              <a:lnSpc>
                <a:spcPct val="100000"/>
              </a:lnSpc>
              <a:spcBef>
                <a:spcPct val="0"/>
              </a:spcBef>
              <a:spcAft>
                <a:spcPct val="0"/>
              </a:spcAft>
              <a:buClrTx/>
              <a:buSzTx/>
              <a:tabLst/>
            </a:pPr>
            <a:endParaRPr lang="en-US" altLang="en-US" dirty="0">
              <a:solidFill>
                <a:schemeClr val="bg1"/>
              </a:solidFill>
            </a:endParaRPr>
          </a:p>
          <a:p>
            <a:pPr marL="285750" marR="0" lvl="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dirty="0">
                <a:solidFill>
                  <a:schemeClr val="bg1"/>
                </a:solidFill>
              </a:rPr>
              <a:t>Supporting Cost of Beauty also reinforces the role of Trading Standards and partner organisations in promoting compliance, tackling illegal products and protecting public health.</a:t>
            </a:r>
          </a:p>
        </p:txBody>
      </p:sp>
      <p:pic>
        <p:nvPicPr>
          <p:cNvPr id="1029" name="Picture 5" descr="Generated image">
            <a:extLst>
              <a:ext uri="{FF2B5EF4-FFF2-40B4-BE49-F238E27FC236}">
                <a16:creationId xmlns:a16="http://schemas.microsoft.com/office/drawing/2014/main" id="{5AF1B9E0-CA78-FBB1-D76A-470520316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146" y="1662545"/>
            <a:ext cx="4114800" cy="4114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7518A48-F20C-EA30-6AD7-CC2AF50EFB56}"/>
              </a:ext>
            </a:extLst>
          </p:cNvPr>
          <p:cNvGrpSpPr/>
          <p:nvPr/>
        </p:nvGrpSpPr>
        <p:grpSpPr>
          <a:xfrm>
            <a:off x="8235600" y="0"/>
            <a:ext cx="3956400" cy="1158815"/>
            <a:chOff x="229405" y="5242481"/>
            <a:chExt cx="3956400" cy="1158815"/>
          </a:xfrm>
        </p:grpSpPr>
        <p:pic>
          <p:nvPicPr>
            <p:cNvPr id="3" name="Picture 12" descr="CTSI branding, graphic design and website design by Frontmedia">
              <a:extLst>
                <a:ext uri="{FF2B5EF4-FFF2-40B4-BE49-F238E27FC236}">
                  <a16:creationId xmlns:a16="http://schemas.microsoft.com/office/drawing/2014/main" id="{597BC776-8334-9035-3025-1BB20A34B7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4CCF331-8662-9C0C-77DB-F3972771360D}"/>
                </a:ext>
              </a:extLst>
            </p:cNvPr>
            <p:cNvPicPr>
              <a:picLocks noChangeAspect="1"/>
            </p:cNvPicPr>
            <p:nvPr/>
          </p:nvPicPr>
          <p:blipFill>
            <a:blip r:embed="rId4"/>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292562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C8A7D82-3847-3986-034E-D3945910334D}"/>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82A1F5BE-0E3F-E5ED-033D-1A29A30B3096}"/>
              </a:ext>
            </a:extLst>
          </p:cNvPr>
          <p:cNvSpPr txBox="1"/>
          <p:nvPr/>
        </p:nvSpPr>
        <p:spPr>
          <a:xfrm>
            <a:off x="1230923" y="931985"/>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9F23649B-7860-66EB-3C72-5F6F91272ABA}"/>
              </a:ext>
            </a:extLst>
          </p:cNvPr>
          <p:cNvSpPr txBox="1"/>
          <p:nvPr/>
        </p:nvSpPr>
        <p:spPr>
          <a:xfrm>
            <a:off x="1856509" y="2576945"/>
            <a:ext cx="184731" cy="369332"/>
          </a:xfrm>
          <a:prstGeom prst="rect">
            <a:avLst/>
          </a:prstGeom>
          <a:noFill/>
        </p:spPr>
        <p:txBody>
          <a:bodyPr wrap="none" rtlCol="0">
            <a:spAutoFit/>
          </a:bodyPr>
          <a:lstStyle/>
          <a:p>
            <a:endParaRPr lang="en-US" dirty="0"/>
          </a:p>
        </p:txBody>
      </p:sp>
      <p:sp>
        <p:nvSpPr>
          <p:cNvPr id="3" name="Rectangle 2">
            <a:extLst>
              <a:ext uri="{FF2B5EF4-FFF2-40B4-BE49-F238E27FC236}">
                <a16:creationId xmlns:a16="http://schemas.microsoft.com/office/drawing/2014/main" id="{EE5DD4EF-1F0F-F673-2483-63A9DFD36EE2}"/>
              </a:ext>
            </a:extLst>
          </p:cNvPr>
          <p:cNvSpPr/>
          <p:nvPr/>
        </p:nvSpPr>
        <p:spPr>
          <a:xfrm>
            <a:off x="-504" y="3429000"/>
            <a:ext cx="12192504" cy="3429000"/>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4800" b="1" dirty="0">
              <a:latin typeface="+mj-lt"/>
            </a:endParaRPr>
          </a:p>
        </p:txBody>
      </p:sp>
      <p:sp>
        <p:nvSpPr>
          <p:cNvPr id="4" name="object 6" descr="$PPTXTitle">
            <a:extLst>
              <a:ext uri="{FF2B5EF4-FFF2-40B4-BE49-F238E27FC236}">
                <a16:creationId xmlns:a16="http://schemas.microsoft.com/office/drawing/2014/main" id="{8B2E2349-8485-F51A-5CF2-26F8F32ABFF3}"/>
              </a:ext>
            </a:extLst>
          </p:cNvPr>
          <p:cNvSpPr txBox="1">
            <a:spLocks noGrp="1"/>
          </p:cNvSpPr>
          <p:nvPr>
            <p:ph type="title"/>
          </p:nvPr>
        </p:nvSpPr>
        <p:spPr>
          <a:xfrm>
            <a:off x="215764" y="2414292"/>
            <a:ext cx="5565725" cy="993926"/>
          </a:xfrm>
          <a:prstGeom prst="rect">
            <a:avLst/>
          </a:prstGeom>
        </p:spPr>
        <p:txBody>
          <a:bodyPr vert="horz" wrap="square" lIns="0" tIns="331470" rIns="0" bIns="0" rtlCol="0">
            <a:spAutoFit/>
          </a:bodyPr>
          <a:lstStyle/>
          <a:p>
            <a:pPr marL="12700" marR="5080">
              <a:lnSpc>
                <a:spcPct val="74700"/>
              </a:lnSpc>
              <a:spcBef>
                <a:spcPts val="2610"/>
              </a:spcBef>
            </a:pPr>
            <a:r>
              <a:rPr lang="en-GB" sz="5400" b="1" spc="-180" dirty="0">
                <a:solidFill>
                  <a:schemeClr val="bg1"/>
                </a:solidFill>
              </a:rPr>
              <a:t>Thank you!</a:t>
            </a:r>
            <a:endParaRPr sz="5400" b="1" dirty="0">
              <a:solidFill>
                <a:schemeClr val="bg1"/>
              </a:solidFill>
            </a:endParaRPr>
          </a:p>
        </p:txBody>
      </p:sp>
      <p:sp>
        <p:nvSpPr>
          <p:cNvPr id="5" name="TextBox 4">
            <a:extLst>
              <a:ext uri="{FF2B5EF4-FFF2-40B4-BE49-F238E27FC236}">
                <a16:creationId xmlns:a16="http://schemas.microsoft.com/office/drawing/2014/main" id="{27D7066A-B5CB-F8BA-BEBD-FFCB26CFF3DB}"/>
              </a:ext>
            </a:extLst>
          </p:cNvPr>
          <p:cNvSpPr txBox="1"/>
          <p:nvPr/>
        </p:nvSpPr>
        <p:spPr>
          <a:xfrm>
            <a:off x="0" y="0"/>
            <a:ext cx="431528" cy="369332"/>
          </a:xfrm>
          <a:prstGeom prst="rect">
            <a:avLst/>
          </a:prstGeom>
          <a:noFill/>
        </p:spPr>
        <p:txBody>
          <a:bodyPr wrap="none" rtlCol="0">
            <a:spAutoFit/>
          </a:bodyPr>
          <a:lstStyle/>
          <a:p>
            <a:r>
              <a:rPr lang="en-US">
                <a:solidFill>
                  <a:schemeClr val="bg2"/>
                </a:solidFill>
              </a:rPr>
              <a:t>31</a:t>
            </a:r>
            <a:endParaRPr lang="en-US" dirty="0">
              <a:solidFill>
                <a:schemeClr val="bg2"/>
              </a:solidFill>
            </a:endParaRPr>
          </a:p>
        </p:txBody>
      </p:sp>
      <p:sp>
        <p:nvSpPr>
          <p:cNvPr id="7" name="AutoShape 4" descr="The Cost of Beauty - 2024 ">
            <a:extLst>
              <a:ext uri="{FF2B5EF4-FFF2-40B4-BE49-F238E27FC236}">
                <a16:creationId xmlns:a16="http://schemas.microsoft.com/office/drawing/2014/main" id="{7A727934-E5BF-1146-00F0-58A96E45672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8A742E4D-9207-03F3-2749-1A4C1023D6B7}"/>
              </a:ext>
            </a:extLst>
          </p:cNvPr>
          <p:cNvSpPr txBox="1"/>
          <p:nvPr/>
        </p:nvSpPr>
        <p:spPr>
          <a:xfrm>
            <a:off x="-504" y="6509450"/>
            <a:ext cx="901958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For additional guidance and questions, please contact the CTSI Policy Team at: policy@tsi.org.uk</a:t>
            </a:r>
          </a:p>
        </p:txBody>
      </p:sp>
      <p:grpSp>
        <p:nvGrpSpPr>
          <p:cNvPr id="8" name="Group 7">
            <a:extLst>
              <a:ext uri="{FF2B5EF4-FFF2-40B4-BE49-F238E27FC236}">
                <a16:creationId xmlns:a16="http://schemas.microsoft.com/office/drawing/2014/main" id="{EA6F0A38-215A-711C-82B1-C005F16243CB}"/>
              </a:ext>
            </a:extLst>
          </p:cNvPr>
          <p:cNvGrpSpPr/>
          <p:nvPr/>
        </p:nvGrpSpPr>
        <p:grpSpPr>
          <a:xfrm>
            <a:off x="8235600" y="0"/>
            <a:ext cx="3956400" cy="1158815"/>
            <a:chOff x="229405" y="5242481"/>
            <a:chExt cx="3956400" cy="1158815"/>
          </a:xfrm>
        </p:grpSpPr>
        <p:pic>
          <p:nvPicPr>
            <p:cNvPr id="9" name="Picture 12" descr="CTSI branding, graphic design and website design by Frontmedia">
              <a:extLst>
                <a:ext uri="{FF2B5EF4-FFF2-40B4-BE49-F238E27FC236}">
                  <a16:creationId xmlns:a16="http://schemas.microsoft.com/office/drawing/2014/main" id="{7E4BE539-9C8C-3C71-732E-2D905E3E1C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900" b="27344"/>
            <a:stretch>
              <a:fillRect/>
            </a:stretch>
          </p:blipFill>
          <p:spPr bwMode="auto">
            <a:xfrm>
              <a:off x="2140829" y="5465598"/>
              <a:ext cx="2044976" cy="9356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0542055-93F5-FD36-EF2E-2BDFECB16C38}"/>
                </a:ext>
              </a:extLst>
            </p:cNvPr>
            <p:cNvPicPr>
              <a:picLocks noChangeAspect="1"/>
            </p:cNvPicPr>
            <p:nvPr/>
          </p:nvPicPr>
          <p:blipFill>
            <a:blip r:embed="rId3"/>
            <a:stretch>
              <a:fillRect/>
            </a:stretch>
          </p:blipFill>
          <p:spPr>
            <a:xfrm>
              <a:off x="229405" y="5242481"/>
              <a:ext cx="1911424" cy="1147833"/>
            </a:xfrm>
            <a:prstGeom prst="rect">
              <a:avLst/>
            </a:prstGeom>
          </p:spPr>
        </p:pic>
      </p:grpSp>
    </p:spTree>
    <p:extLst>
      <p:ext uri="{BB962C8B-B14F-4D97-AF65-F5344CB8AC3E}">
        <p14:creationId xmlns:p14="http://schemas.microsoft.com/office/powerpoint/2010/main" val="15699864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2170</TotalTime>
  <Words>924</Words>
  <Application>Microsoft Macintosh PowerPoint</Application>
  <PresentationFormat>Widescreen</PresentationFormat>
  <Paragraphs>69</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Calibri</vt:lpstr>
      <vt:lpstr>inherit</vt:lpstr>
      <vt:lpstr>Neo Sans W01</vt:lpstr>
      <vt:lpstr>Office Theme</vt:lpstr>
      <vt:lpstr>PowerPoint Presentation</vt:lpstr>
      <vt:lpstr>PowerPoint Presentation</vt:lpstr>
      <vt:lpstr>About  the campaign and key messages</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Caden Lunness</dc:creator>
  <cp:lastModifiedBy>Caden Lunness</cp:lastModifiedBy>
  <cp:revision>1</cp:revision>
  <dcterms:created xsi:type="dcterms:W3CDTF">2026-01-08T15:29:21Z</dcterms:created>
  <dcterms:modified xsi:type="dcterms:W3CDTF">2026-03-19T15:27:02Z</dcterms:modified>
</cp:coreProperties>
</file>