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3"/>
  </p:notesMasterIdLst>
  <p:sldIdLst>
    <p:sldId id="256" r:id="rId2"/>
    <p:sldId id="269" r:id="rId3"/>
    <p:sldId id="270" r:id="rId4"/>
    <p:sldId id="271" r:id="rId5"/>
    <p:sldId id="272" r:id="rId6"/>
    <p:sldId id="273" r:id="rId7"/>
    <p:sldId id="276" r:id="rId8"/>
    <p:sldId id="286" r:id="rId9"/>
    <p:sldId id="283" r:id="rId10"/>
    <p:sldId id="284" r:id="rId11"/>
    <p:sldId id="28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20"/>
    <p:restoredTop sz="94667"/>
  </p:normalViewPr>
  <p:slideViewPr>
    <p:cSldViewPr snapToGrid="0">
      <p:cViewPr varScale="1">
        <p:scale>
          <a:sx n="70" d="100"/>
          <a:sy n="70" d="100"/>
        </p:scale>
        <p:origin x="58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den Lunness" userId="51f65c40-7cb3-4ffb-a9ff-dc7c63224c72" providerId="ADAL" clId="{3A3215E3-63FA-51BC-B48C-953DBBF59243}"/>
    <pc:docChg chg="undo redo custSel addSld delSld modSld sldOrd addSection delSection">
      <pc:chgData name="Caden Lunness" userId="51f65c40-7cb3-4ffb-a9ff-dc7c63224c72" providerId="ADAL" clId="{3A3215E3-63FA-51BC-B48C-953DBBF59243}" dt="2026-03-19T15:30:04.198" v="4916" actId="20577"/>
      <pc:docMkLst>
        <pc:docMk/>
      </pc:docMkLst>
      <pc:sldChg chg="modSp mod">
        <pc:chgData name="Caden Lunness" userId="51f65c40-7cb3-4ffb-a9ff-dc7c63224c72" providerId="ADAL" clId="{3A3215E3-63FA-51BC-B48C-953DBBF59243}" dt="2026-03-19T15:30:04.198" v="4916" actId="20577"/>
        <pc:sldMkLst>
          <pc:docMk/>
          <pc:sldMk cId="2678040166" sldId="256"/>
        </pc:sldMkLst>
        <pc:spChg chg="mod">
          <ac:chgData name="Caden Lunness" userId="51f65c40-7cb3-4ffb-a9ff-dc7c63224c72" providerId="ADAL" clId="{3A3215E3-63FA-51BC-B48C-953DBBF59243}" dt="2026-03-19T15:30:04.198" v="4916" actId="20577"/>
          <ac:spMkLst>
            <pc:docMk/>
            <pc:sldMk cId="2678040166" sldId="256"/>
            <ac:spMk id="26" creationId="{33594FED-F27D-16E7-0261-0D55E650448E}"/>
          </ac:spMkLst>
        </pc:spChg>
      </pc:sldChg>
      <pc:sldChg chg="del">
        <pc:chgData name="Caden Lunness" userId="51f65c40-7cb3-4ffb-a9ff-dc7c63224c72" providerId="ADAL" clId="{3A3215E3-63FA-51BC-B48C-953DBBF59243}" dt="2026-03-19T15:29:39.360" v="4887" actId="2696"/>
        <pc:sldMkLst>
          <pc:docMk/>
          <pc:sldMk cId="0" sldId="258"/>
        </pc:sldMkLst>
      </pc:sldChg>
      <pc:sldChg chg="del">
        <pc:chgData name="Caden Lunness" userId="51f65c40-7cb3-4ffb-a9ff-dc7c63224c72" providerId="ADAL" clId="{3A3215E3-63FA-51BC-B48C-953DBBF59243}" dt="2026-03-19T15:29:39.360" v="4887" actId="2696"/>
        <pc:sldMkLst>
          <pc:docMk/>
          <pc:sldMk cId="22177345" sldId="259"/>
        </pc:sldMkLst>
      </pc:sldChg>
      <pc:sldChg chg="del">
        <pc:chgData name="Caden Lunness" userId="51f65c40-7cb3-4ffb-a9ff-dc7c63224c72" providerId="ADAL" clId="{3A3215E3-63FA-51BC-B48C-953DBBF59243}" dt="2026-03-19T15:29:39.360" v="4887" actId="2696"/>
        <pc:sldMkLst>
          <pc:docMk/>
          <pc:sldMk cId="48150677" sldId="260"/>
        </pc:sldMkLst>
      </pc:sldChg>
      <pc:sldChg chg="del">
        <pc:chgData name="Caden Lunness" userId="51f65c40-7cb3-4ffb-a9ff-dc7c63224c72" providerId="ADAL" clId="{3A3215E3-63FA-51BC-B48C-953DBBF59243}" dt="2026-03-19T15:29:39.360" v="4887" actId="2696"/>
        <pc:sldMkLst>
          <pc:docMk/>
          <pc:sldMk cId="3512067923" sldId="261"/>
        </pc:sldMkLst>
      </pc:sldChg>
      <pc:sldChg chg="del">
        <pc:chgData name="Caden Lunness" userId="51f65c40-7cb3-4ffb-a9ff-dc7c63224c72" providerId="ADAL" clId="{3A3215E3-63FA-51BC-B48C-953DBBF59243}" dt="2026-03-19T15:29:39.360" v="4887" actId="2696"/>
        <pc:sldMkLst>
          <pc:docMk/>
          <pc:sldMk cId="1679153265" sldId="262"/>
        </pc:sldMkLst>
      </pc:sldChg>
      <pc:sldChg chg="del">
        <pc:chgData name="Caden Lunness" userId="51f65c40-7cb3-4ffb-a9ff-dc7c63224c72" providerId="ADAL" clId="{3A3215E3-63FA-51BC-B48C-953DBBF59243}" dt="2026-03-19T15:29:39.360" v="4887" actId="2696"/>
        <pc:sldMkLst>
          <pc:docMk/>
          <pc:sldMk cId="3534993349" sldId="263"/>
        </pc:sldMkLst>
      </pc:sldChg>
      <pc:sldChg chg="del">
        <pc:chgData name="Caden Lunness" userId="51f65c40-7cb3-4ffb-a9ff-dc7c63224c72" providerId="ADAL" clId="{3A3215E3-63FA-51BC-B48C-953DBBF59243}" dt="2026-03-19T15:29:39.360" v="4887" actId="2696"/>
        <pc:sldMkLst>
          <pc:docMk/>
          <pc:sldMk cId="1399710118" sldId="264"/>
        </pc:sldMkLst>
      </pc:sldChg>
      <pc:sldChg chg="del">
        <pc:chgData name="Caden Lunness" userId="51f65c40-7cb3-4ffb-a9ff-dc7c63224c72" providerId="ADAL" clId="{3A3215E3-63FA-51BC-B48C-953DBBF59243}" dt="2026-03-19T15:29:39.360" v="4887" actId="2696"/>
        <pc:sldMkLst>
          <pc:docMk/>
          <pc:sldMk cId="126928504" sldId="265"/>
        </pc:sldMkLst>
      </pc:sldChg>
      <pc:sldChg chg="del">
        <pc:chgData name="Caden Lunness" userId="51f65c40-7cb3-4ffb-a9ff-dc7c63224c72" providerId="ADAL" clId="{3A3215E3-63FA-51BC-B48C-953DBBF59243}" dt="2026-03-19T15:29:39.360" v="4887" actId="2696"/>
        <pc:sldMkLst>
          <pc:docMk/>
          <pc:sldMk cId="514634345" sldId="266"/>
        </pc:sldMkLst>
      </pc:sldChg>
      <pc:sldChg chg="del">
        <pc:chgData name="Caden Lunness" userId="51f65c40-7cb3-4ffb-a9ff-dc7c63224c72" providerId="ADAL" clId="{3A3215E3-63FA-51BC-B48C-953DBBF59243}" dt="2026-03-19T15:29:39.360" v="4887" actId="2696"/>
        <pc:sldMkLst>
          <pc:docMk/>
          <pc:sldMk cId="131401016" sldId="267"/>
        </pc:sldMkLst>
      </pc:sldChg>
      <pc:sldChg chg="del">
        <pc:chgData name="Caden Lunness" userId="51f65c40-7cb3-4ffb-a9ff-dc7c63224c72" providerId="ADAL" clId="{3A3215E3-63FA-51BC-B48C-953DBBF59243}" dt="2026-03-19T15:29:39.360" v="4887" actId="2696"/>
        <pc:sldMkLst>
          <pc:docMk/>
          <pc:sldMk cId="1243999014" sldId="268"/>
        </pc:sldMkLst>
      </pc:sldChg>
      <pc:sldChg chg="del">
        <pc:chgData name="Caden Lunness" userId="51f65c40-7cb3-4ffb-a9ff-dc7c63224c72" providerId="ADAL" clId="{3A3215E3-63FA-51BC-B48C-953DBBF59243}" dt="2026-03-19T15:29:39.360" v="4887" actId="2696"/>
        <pc:sldMkLst>
          <pc:docMk/>
          <pc:sldMk cId="448511016" sldId="274"/>
        </pc:sldMkLst>
      </pc:sldChg>
      <pc:sldChg chg="del">
        <pc:chgData name="Caden Lunness" userId="51f65c40-7cb3-4ffb-a9ff-dc7c63224c72" providerId="ADAL" clId="{3A3215E3-63FA-51BC-B48C-953DBBF59243}" dt="2026-03-19T15:29:39.360" v="4887" actId="2696"/>
        <pc:sldMkLst>
          <pc:docMk/>
          <pc:sldMk cId="120449319" sldId="275"/>
        </pc:sldMkLst>
      </pc:sldChg>
      <pc:sldChg chg="del">
        <pc:chgData name="Caden Lunness" userId="51f65c40-7cb3-4ffb-a9ff-dc7c63224c72" providerId="ADAL" clId="{3A3215E3-63FA-51BC-B48C-953DBBF59243}" dt="2026-03-19T15:29:50.636" v="4888" actId="2696"/>
        <pc:sldMkLst>
          <pc:docMk/>
          <pc:sldMk cId="838435253" sldId="277"/>
        </pc:sldMkLst>
      </pc:sldChg>
      <pc:sldChg chg="del">
        <pc:chgData name="Caden Lunness" userId="51f65c40-7cb3-4ffb-a9ff-dc7c63224c72" providerId="ADAL" clId="{3A3215E3-63FA-51BC-B48C-953DBBF59243}" dt="2026-03-19T15:29:50.636" v="4888" actId="2696"/>
        <pc:sldMkLst>
          <pc:docMk/>
          <pc:sldMk cId="2749562601" sldId="278"/>
        </pc:sldMkLst>
      </pc:sldChg>
      <pc:sldChg chg="del">
        <pc:chgData name="Caden Lunness" userId="51f65c40-7cb3-4ffb-a9ff-dc7c63224c72" providerId="ADAL" clId="{3A3215E3-63FA-51BC-B48C-953DBBF59243}" dt="2026-03-19T15:29:50.636" v="4888" actId="2696"/>
        <pc:sldMkLst>
          <pc:docMk/>
          <pc:sldMk cId="1160035042" sldId="279"/>
        </pc:sldMkLst>
      </pc:sldChg>
      <pc:sldChg chg="del">
        <pc:chgData name="Caden Lunness" userId="51f65c40-7cb3-4ffb-a9ff-dc7c63224c72" providerId="ADAL" clId="{3A3215E3-63FA-51BC-B48C-953DBBF59243}" dt="2026-03-19T15:29:50.636" v="4888" actId="2696"/>
        <pc:sldMkLst>
          <pc:docMk/>
          <pc:sldMk cId="1726754517" sldId="280"/>
        </pc:sldMkLst>
      </pc:sldChg>
      <pc:sldChg chg="del">
        <pc:chgData name="Caden Lunness" userId="51f65c40-7cb3-4ffb-a9ff-dc7c63224c72" providerId="ADAL" clId="{3A3215E3-63FA-51BC-B48C-953DBBF59243}" dt="2026-03-19T15:29:39.360" v="4887" actId="2696"/>
        <pc:sldMkLst>
          <pc:docMk/>
          <pc:sldMk cId="1934975937" sldId="282"/>
        </pc:sldMkLst>
      </pc:sldChg>
      <pc:sldChg chg="del">
        <pc:chgData name="Caden Lunness" userId="51f65c40-7cb3-4ffb-a9ff-dc7c63224c72" providerId="ADAL" clId="{3A3215E3-63FA-51BC-B48C-953DBBF59243}" dt="2026-03-19T15:29:39.360" v="4887" actId="2696"/>
        <pc:sldMkLst>
          <pc:docMk/>
          <pc:sldMk cId="2925625726" sldId="285"/>
        </pc:sldMkLst>
      </pc:sldChg>
      <pc:sldChg chg="addSp delSp modSp add mod">
        <pc:chgData name="Caden Lunness" userId="51f65c40-7cb3-4ffb-a9ff-dc7c63224c72" providerId="ADAL" clId="{3A3215E3-63FA-51BC-B48C-953DBBF59243}" dt="2026-02-25T13:33:22.701" v="4886" actId="1076"/>
        <pc:sldMkLst>
          <pc:docMk/>
          <pc:sldMk cId="535149420" sldId="286"/>
        </pc:sldMkLst>
        <pc:grpChg chg="add mod">
          <ac:chgData name="Caden Lunness" userId="51f65c40-7cb3-4ffb-a9ff-dc7c63224c72" providerId="ADAL" clId="{3A3215E3-63FA-51BC-B48C-953DBBF59243}" dt="2026-02-25T13:33:22.701" v="4886" actId="1076"/>
          <ac:grpSpMkLst>
            <pc:docMk/>
            <pc:sldMk cId="535149420" sldId="286"/>
            <ac:grpSpMk id="6" creationId="{41B36F70-2B67-B285-98FE-792654E1092C}"/>
          </ac:grpSpMkLst>
        </pc:grpChg>
        <pc:picChg chg="add mod">
          <ac:chgData name="Caden Lunness" userId="51f65c40-7cb3-4ffb-a9ff-dc7c63224c72" providerId="ADAL" clId="{3A3215E3-63FA-51BC-B48C-953DBBF59243}" dt="2026-02-25T13:33:20.064" v="4885" actId="164"/>
          <ac:picMkLst>
            <pc:docMk/>
            <pc:sldMk cId="535149420" sldId="286"/>
            <ac:picMk id="9" creationId="{2493E65C-A819-658E-15FA-997CA63291B5}"/>
          </ac:picMkLst>
        </pc:picChg>
        <pc:picChg chg="add mod">
          <ac:chgData name="Caden Lunness" userId="51f65c40-7cb3-4ffb-a9ff-dc7c63224c72" providerId="ADAL" clId="{3A3215E3-63FA-51BC-B48C-953DBBF59243}" dt="2026-02-25T13:33:20.064" v="4885" actId="164"/>
          <ac:picMkLst>
            <pc:docMk/>
            <pc:sldMk cId="535149420" sldId="286"/>
            <ac:picMk id="11" creationId="{407600AF-B4C4-432B-39A6-1110F7918424}"/>
          </ac:picMkLst>
        </pc:picChg>
        <pc:picChg chg="add mod">
          <ac:chgData name="Caden Lunness" userId="51f65c40-7cb3-4ffb-a9ff-dc7c63224c72" providerId="ADAL" clId="{3A3215E3-63FA-51BC-B48C-953DBBF59243}" dt="2026-02-25T13:33:20.064" v="4885" actId="164"/>
          <ac:picMkLst>
            <pc:docMk/>
            <pc:sldMk cId="535149420" sldId="286"/>
            <ac:picMk id="13" creationId="{20F6FDCC-856A-9C2E-95B4-4A611E42891C}"/>
          </ac:picMkLst>
        </pc:picChg>
        <pc:picChg chg="add mod">
          <ac:chgData name="Caden Lunness" userId="51f65c40-7cb3-4ffb-a9ff-dc7c63224c72" providerId="ADAL" clId="{3A3215E3-63FA-51BC-B48C-953DBBF59243}" dt="2026-02-25T13:33:20.064" v="4885" actId="164"/>
          <ac:picMkLst>
            <pc:docMk/>
            <pc:sldMk cId="535149420" sldId="286"/>
            <ac:picMk id="15" creationId="{B7034653-F5F9-82FA-2D04-586E484DA522}"/>
          </ac:picMkLst>
        </pc:picChg>
        <pc:picChg chg="add mod">
          <ac:chgData name="Caden Lunness" userId="51f65c40-7cb3-4ffb-a9ff-dc7c63224c72" providerId="ADAL" clId="{3A3215E3-63FA-51BC-B48C-953DBBF59243}" dt="2026-02-25T13:33:20.064" v="4885" actId="164"/>
          <ac:picMkLst>
            <pc:docMk/>
            <pc:sldMk cId="535149420" sldId="286"/>
            <ac:picMk id="19" creationId="{346FF576-8BEA-B16E-8211-9FF99A9CBF8C}"/>
          </ac:picMkLst>
        </pc:picChg>
      </pc:sldChg>
      <pc:sldChg chg="del">
        <pc:chgData name="Caden Lunness" userId="51f65c40-7cb3-4ffb-a9ff-dc7c63224c72" providerId="ADAL" clId="{3A3215E3-63FA-51BC-B48C-953DBBF59243}" dt="2026-03-19T15:29:50.636" v="4888" actId="2696"/>
        <pc:sldMkLst>
          <pc:docMk/>
          <pc:sldMk cId="2730078827"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B1317E-86DB-9E49-A964-8405EC2698C5}"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0B70E-EEB3-3345-8C37-F67F1C375E4D}" type="slidenum">
              <a:rPr lang="en-US" smtClean="0"/>
              <a:t>‹#›</a:t>
            </a:fld>
            <a:endParaRPr lang="en-US"/>
          </a:p>
        </p:txBody>
      </p:sp>
    </p:spTree>
    <p:extLst>
      <p:ext uri="{BB962C8B-B14F-4D97-AF65-F5344CB8AC3E}">
        <p14:creationId xmlns:p14="http://schemas.microsoft.com/office/powerpoint/2010/main" val="15288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 2026-01-20 at 13.26.46</a:t>
            </a:r>
          </a:p>
        </p:txBody>
      </p:sp>
      <p:sp>
        <p:nvSpPr>
          <p:cNvPr id="4" name="Slide Number Placeholder 3"/>
          <p:cNvSpPr>
            <a:spLocks noGrp="1"/>
          </p:cNvSpPr>
          <p:nvPr>
            <p:ph type="sldNum" sz="quarter" idx="5"/>
          </p:nvPr>
        </p:nvSpPr>
        <p:spPr/>
        <p:txBody>
          <a:bodyPr/>
          <a:lstStyle/>
          <a:p>
            <a:fld id="{DB80B70E-EEB3-3345-8C37-F67F1C375E4D}" type="slidenum">
              <a:rPr lang="en-US" smtClean="0"/>
              <a:t>8</a:t>
            </a:fld>
            <a:endParaRPr lang="en-US"/>
          </a:p>
        </p:txBody>
      </p:sp>
    </p:spTree>
    <p:extLst>
      <p:ext uri="{BB962C8B-B14F-4D97-AF65-F5344CB8AC3E}">
        <p14:creationId xmlns:p14="http://schemas.microsoft.com/office/powerpoint/2010/main" val="392692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C2ED85C-D52F-D849-8E10-F6859086303C}"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2742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C2ED85C-D52F-D849-8E10-F6859086303C}"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148117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C2ED85C-D52F-D849-8E10-F6859086303C}"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3565066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C2ED85C-D52F-D849-8E10-F6859086303C}"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36386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C2ED85C-D52F-D849-8E10-F6859086303C}"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187772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C2ED85C-D52F-D849-8E10-F6859086303C}" type="datetimeFigureOut">
              <a:rPr lang="en-US" smtClean="0"/>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62267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C2ED85C-D52F-D849-8E10-F6859086303C}" type="datetimeFigureOut">
              <a:rPr lang="en-US" smtClean="0"/>
              <a:t>3/20/2026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1242036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C2ED85C-D52F-D849-8E10-F6859086303C}" type="datetimeFigureOut">
              <a:rPr lang="en-US" smtClean="0"/>
              <a:t>3/20/2026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3014691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2ED85C-D52F-D849-8E10-F6859086303C}" type="datetimeFigureOut">
              <a:rPr lang="en-US" smtClean="0"/>
              <a:t>3/20/2026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4073524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C2ED85C-D52F-D849-8E10-F6859086303C}" type="datetimeFigureOut">
              <a:rPr lang="en-US" smtClean="0"/>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338640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C2ED85C-D52F-D849-8E10-F6859086303C}" type="datetimeFigureOut">
              <a:rPr lang="en-US" smtClean="0"/>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5D60B-0B17-C64E-846E-D0DA2BF21CCB}" type="slidenum">
              <a:rPr lang="en-US" smtClean="0"/>
              <a:t>‹#›</a:t>
            </a:fld>
            <a:endParaRPr lang="en-US"/>
          </a:p>
        </p:txBody>
      </p:sp>
    </p:spTree>
    <p:extLst>
      <p:ext uri="{BB962C8B-B14F-4D97-AF65-F5344CB8AC3E}">
        <p14:creationId xmlns:p14="http://schemas.microsoft.com/office/powerpoint/2010/main" val="274181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5C2ED85C-D52F-D849-8E10-F6859086303C}" type="datetimeFigureOut">
              <a:rPr lang="en-US" smtClean="0"/>
              <a:t>3/20/2026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8D55D60B-0B17-C64E-846E-D0DA2BF21CCB}" type="slidenum">
              <a:rPr lang="en-US" smtClean="0"/>
              <a:t>‹#›</a:t>
            </a:fld>
            <a:endParaRPr lang="en-US"/>
          </a:p>
        </p:txBody>
      </p:sp>
    </p:spTree>
    <p:extLst>
      <p:ext uri="{BB962C8B-B14F-4D97-AF65-F5344CB8AC3E}">
        <p14:creationId xmlns:p14="http://schemas.microsoft.com/office/powerpoint/2010/main" val="285581911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radingstandards.uk/news-policy-campaigns/campaigns/cost-of-beauty-2025/"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CharteredTradingStandardsInstitute/" TargetMode="External"/><Relationship Id="rId7" Type="http://schemas.openxmlformats.org/officeDocument/2006/relationships/image" Target="../media/image3.png"/><Relationship Id="rId2" Type="http://schemas.openxmlformats.org/officeDocument/2006/relationships/hyperlink" Target="https://www.linkedin.com/company/trading-standards-institute/"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x.com/CTSI_UK" TargetMode="External"/><Relationship Id="rId4" Type="http://schemas.openxmlformats.org/officeDocument/2006/relationships/hyperlink" Target="https://www.instagram.com/ctsi_headoffice/?hl=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9466D9-1C8A-BBDB-42C6-D215A6C221F3}"/>
              </a:ext>
            </a:extLst>
          </p:cNvPr>
          <p:cNvPicPr>
            <a:picLocks noChangeAspect="1"/>
          </p:cNvPicPr>
          <p:nvPr/>
        </p:nvPicPr>
        <p:blipFill>
          <a:blip r:embed="rId2"/>
          <a:srcRect t="7697" r="23298" b="1394"/>
          <a:stretch>
            <a:fillRect/>
          </a:stretch>
        </p:blipFill>
        <p:spPr>
          <a:xfrm>
            <a:off x="3523488" y="10"/>
            <a:ext cx="8668512" cy="6857990"/>
          </a:xfrm>
          <a:prstGeom prst="rect">
            <a:avLst/>
          </a:prstGeom>
        </p:spPr>
      </p:pic>
      <p:sp>
        <p:nvSpPr>
          <p:cNvPr id="29" name="Rectangle 2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97F8B50-956D-1194-4C35-F0F7457AE276}"/>
              </a:ext>
            </a:extLst>
          </p:cNvPr>
          <p:cNvSpPr txBox="1"/>
          <p:nvPr/>
        </p:nvSpPr>
        <p:spPr>
          <a:xfrm>
            <a:off x="365482" y="907788"/>
            <a:ext cx="3977641" cy="3700814"/>
          </a:xfrm>
          <a:prstGeom prst="rect">
            <a:avLst/>
          </a:prstGeom>
        </p:spPr>
        <p:txBody>
          <a:bodyPr vert="horz" lIns="91440" tIns="45720" rIns="91440" bIns="45720" rtlCol="0" anchor="b">
            <a:normAutofit/>
          </a:bodyPr>
          <a:lstStyle/>
          <a:p>
            <a:pPr marL="188595" defTabSz="914400">
              <a:lnSpc>
                <a:spcPct val="90000"/>
              </a:lnSpc>
              <a:spcBef>
                <a:spcPct val="0"/>
              </a:spcBef>
              <a:spcAft>
                <a:spcPts val="600"/>
              </a:spcAft>
            </a:pPr>
            <a:endParaRPr lang="en-US" sz="4400" dirty="0">
              <a:latin typeface="+mj-lt"/>
              <a:ea typeface="+mj-ea"/>
              <a:cs typeface="+mj-cs"/>
            </a:endParaRPr>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BF365BA-7C3B-8F54-B155-3E8B54ED5DC6}"/>
              </a:ext>
            </a:extLst>
          </p:cNvPr>
          <p:cNvSpPr txBox="1"/>
          <p:nvPr/>
        </p:nvSpPr>
        <p:spPr>
          <a:xfrm>
            <a:off x="2851688" y="1084881"/>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id="{CC726095-9836-14A7-2796-62190CBE9968}"/>
              </a:ext>
            </a:extLst>
          </p:cNvPr>
          <p:cNvSpPr/>
          <p:nvPr/>
        </p:nvSpPr>
        <p:spPr>
          <a:xfrm>
            <a:off x="477981" y="625683"/>
            <a:ext cx="1056351" cy="146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84291F8-EAD7-2B07-9A0A-F4E9542865CA}"/>
              </a:ext>
            </a:extLst>
          </p:cNvPr>
          <p:cNvSpPr txBox="1"/>
          <p:nvPr/>
        </p:nvSpPr>
        <p:spPr>
          <a:xfrm>
            <a:off x="2960176" y="4587498"/>
            <a:ext cx="184731" cy="369332"/>
          </a:xfrm>
          <a:prstGeom prst="rect">
            <a:avLst/>
          </a:prstGeom>
          <a:noFill/>
        </p:spPr>
        <p:txBody>
          <a:bodyPr wrap="none" rtlCol="0">
            <a:spAutoFit/>
          </a:bodyPr>
          <a:lstStyle/>
          <a:p>
            <a:endParaRPr lang="en-US" dirty="0"/>
          </a:p>
        </p:txBody>
      </p:sp>
      <p:sp>
        <p:nvSpPr>
          <p:cNvPr id="26" name="Rectangle 25">
            <a:extLst>
              <a:ext uri="{FF2B5EF4-FFF2-40B4-BE49-F238E27FC236}">
                <a16:creationId xmlns:a16="http://schemas.microsoft.com/office/drawing/2014/main" id="{33594FED-F27D-16E7-0261-0D55E650448E}"/>
              </a:ext>
            </a:extLst>
          </p:cNvPr>
          <p:cNvSpPr/>
          <p:nvPr/>
        </p:nvSpPr>
        <p:spPr>
          <a:xfrm>
            <a:off x="158361" y="1448021"/>
            <a:ext cx="5591510" cy="3943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88595">
              <a:lnSpc>
                <a:spcPct val="100000"/>
              </a:lnSpc>
              <a:spcBef>
                <a:spcPts val="765"/>
              </a:spcBef>
            </a:pPr>
            <a:r>
              <a:rPr lang="en-GB" sz="4400" spc="-300" dirty="0">
                <a:solidFill>
                  <a:schemeClr val="tx1"/>
                </a:solidFill>
                <a:latin typeface="Arial" panose="020B0604020202020204" pitchFamily="34" charset="0"/>
                <a:cs typeface="Arial" panose="020B0604020202020204" pitchFamily="34" charset="0"/>
              </a:rPr>
              <a:t>Chartered Trading</a:t>
            </a:r>
          </a:p>
          <a:p>
            <a:pPr marL="188595">
              <a:lnSpc>
                <a:spcPct val="100000"/>
              </a:lnSpc>
              <a:spcBef>
                <a:spcPts val="765"/>
              </a:spcBef>
            </a:pPr>
            <a:r>
              <a:rPr lang="en-GB" sz="4400" spc="-300" dirty="0">
                <a:solidFill>
                  <a:schemeClr val="tx1"/>
                </a:solidFill>
                <a:latin typeface="Arial" panose="020B0604020202020204" pitchFamily="34" charset="0"/>
                <a:cs typeface="Arial" panose="020B0604020202020204" pitchFamily="34" charset="0"/>
              </a:rPr>
              <a:t>Standards Institute </a:t>
            </a:r>
          </a:p>
          <a:p>
            <a:pPr marL="188595">
              <a:lnSpc>
                <a:spcPct val="100000"/>
              </a:lnSpc>
              <a:spcBef>
                <a:spcPts val="765"/>
              </a:spcBef>
            </a:pPr>
            <a:r>
              <a:rPr lang="en-GB" sz="4400" spc="-300" dirty="0">
                <a:solidFill>
                  <a:schemeClr val="tx1"/>
                </a:solidFill>
                <a:latin typeface="Arial" panose="020B0604020202020204" pitchFamily="34" charset="0"/>
                <a:cs typeface="Arial" panose="020B0604020202020204" pitchFamily="34" charset="0"/>
              </a:rPr>
              <a:t>Cost of Beauty Toolkit: </a:t>
            </a:r>
            <a:r>
              <a:rPr lang="en-GB" sz="4400" b="1" spc="-300" dirty="0">
                <a:solidFill>
                  <a:schemeClr val="accent5">
                    <a:lumMod val="75000"/>
                  </a:schemeClr>
                </a:solidFill>
                <a:latin typeface="Arial" panose="020B0604020202020204" pitchFamily="34" charset="0"/>
                <a:cs typeface="Arial" panose="020B0604020202020204" pitchFamily="34" charset="0"/>
              </a:rPr>
              <a:t>Myths &amp; Digital Assets</a:t>
            </a:r>
            <a:endParaRPr lang="en-GB" sz="4400" spc="-300" dirty="0">
              <a:solidFill>
                <a:schemeClr val="accent5">
                  <a:lumMod val="75000"/>
                </a:schemeClr>
              </a:solidFill>
              <a:latin typeface="Arial" panose="020B0604020202020204" pitchFamily="34" charset="0"/>
              <a:cs typeface="Arial" panose="020B0604020202020204" pitchFamily="34" charset="0"/>
            </a:endParaRPr>
          </a:p>
          <a:p>
            <a:pPr algn="ctr"/>
            <a:endParaRPr lang="en-US" b="1" dirty="0"/>
          </a:p>
        </p:txBody>
      </p:sp>
      <p:grpSp>
        <p:nvGrpSpPr>
          <p:cNvPr id="3" name="Group 2">
            <a:extLst>
              <a:ext uri="{FF2B5EF4-FFF2-40B4-BE49-F238E27FC236}">
                <a16:creationId xmlns:a16="http://schemas.microsoft.com/office/drawing/2014/main" id="{D69C6B07-DC13-02A1-D8F2-742E5E0734E7}"/>
              </a:ext>
            </a:extLst>
          </p:cNvPr>
          <p:cNvGrpSpPr/>
          <p:nvPr/>
        </p:nvGrpSpPr>
        <p:grpSpPr>
          <a:xfrm>
            <a:off x="229405" y="5242481"/>
            <a:ext cx="3956400" cy="1158815"/>
            <a:chOff x="229405" y="5242481"/>
            <a:chExt cx="3956400" cy="1158815"/>
          </a:xfrm>
        </p:grpSpPr>
        <p:pic>
          <p:nvPicPr>
            <p:cNvPr id="1036" name="Picture 12" descr="CTSI branding, graphic design and website design by Frontmedia">
              <a:extLst>
                <a:ext uri="{FF2B5EF4-FFF2-40B4-BE49-F238E27FC236}">
                  <a16:creationId xmlns:a16="http://schemas.microsoft.com/office/drawing/2014/main" id="{198B69D0-6A81-0BD1-A429-759A77361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15BA662-A566-1E20-8E0F-52B857293845}"/>
                </a:ext>
              </a:extLst>
            </p:cNvPr>
            <p:cNvPicPr>
              <a:picLocks noChangeAspect="1"/>
            </p:cNvPicPr>
            <p:nvPr/>
          </p:nvPicPr>
          <p:blipFill>
            <a:blip r:embed="rId4"/>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267804016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CB7D2A6-FD8E-C5C4-4E81-1DC6331051C6}"/>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1CC1EE40-3F43-A6F2-4AE3-845509EF04AC}"/>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65AD40CD-1FD0-34A9-A732-85A763B70C7E}"/>
              </a:ext>
            </a:extLst>
          </p:cNvPr>
          <p:cNvSpPr txBox="1"/>
          <p:nvPr/>
        </p:nvSpPr>
        <p:spPr>
          <a:xfrm>
            <a:off x="215764" y="326341"/>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Example Website and Newsletter</a:t>
            </a:r>
          </a:p>
        </p:txBody>
      </p:sp>
      <p:sp>
        <p:nvSpPr>
          <p:cNvPr id="6" name="TextBox 5">
            <a:extLst>
              <a:ext uri="{FF2B5EF4-FFF2-40B4-BE49-F238E27FC236}">
                <a16:creationId xmlns:a16="http://schemas.microsoft.com/office/drawing/2014/main" id="{4FD7AA26-C956-4509-29AD-2BBE01EFC6D6}"/>
              </a:ext>
            </a:extLst>
          </p:cNvPr>
          <p:cNvSpPr txBox="1"/>
          <p:nvPr/>
        </p:nvSpPr>
        <p:spPr>
          <a:xfrm>
            <a:off x="431528" y="1237457"/>
            <a:ext cx="11124368" cy="5078313"/>
          </a:xfrm>
          <a:prstGeom prst="rect">
            <a:avLst/>
          </a:prstGeom>
          <a:noFill/>
        </p:spPr>
        <p:txBody>
          <a:bodyPr wrap="square">
            <a:spAutoFit/>
          </a:bodyPr>
          <a:lstStyle/>
          <a:p>
            <a:pPr algn="l">
              <a:buNone/>
            </a:pPr>
            <a:r>
              <a:rPr lang="en-GB" dirty="0">
                <a:solidFill>
                  <a:schemeClr val="bg1"/>
                </a:solidFill>
                <a:latin typeface="Arial" panose="020B0604020202020204" pitchFamily="34" charset="0"/>
                <a:cs typeface="Arial" panose="020B0604020202020204" pitchFamily="34" charset="0"/>
              </a:rPr>
              <a:t>The Cost of Beauty campaign highlights the growing risks linked to unsafe and unregulated beauty products sold online or used at home. Many of these products are widely promoted through social media and online marketplaces, giving consumers the impression that they are safe and legitimate when they are not.</a:t>
            </a:r>
          </a:p>
          <a:p>
            <a:pPr algn="l">
              <a:buNone/>
            </a:pPr>
            <a:endParaRPr lang="en-GB" dirty="0">
              <a:solidFill>
                <a:schemeClr val="bg1"/>
              </a:solidFill>
              <a:latin typeface="Arial" panose="020B0604020202020204" pitchFamily="34" charset="0"/>
              <a:cs typeface="Arial" panose="020B0604020202020204" pitchFamily="34" charset="0"/>
            </a:endParaRPr>
          </a:p>
          <a:p>
            <a:pPr algn="l">
              <a:buNone/>
            </a:pPr>
            <a:r>
              <a:rPr lang="en-GB" dirty="0">
                <a:solidFill>
                  <a:schemeClr val="bg1"/>
                </a:solidFill>
                <a:latin typeface="Arial" panose="020B0604020202020204" pitchFamily="34" charset="0"/>
                <a:cs typeface="Arial" panose="020B0604020202020204" pitchFamily="34" charset="0"/>
              </a:rPr>
              <a:t>The campaign supports consumers, educators and communities to better understand the hidden harms behind these products, including chemical burns, infections, allergic reactions and long term skin or eye damage. It also explains why professional standards, product safety checks and enforcement are essential to protecting public health.</a:t>
            </a:r>
          </a:p>
          <a:p>
            <a:pPr algn="l">
              <a:buNone/>
            </a:pPr>
            <a:endParaRPr lang="en-GB" dirty="0">
              <a:solidFill>
                <a:schemeClr val="bg1"/>
              </a:solidFill>
              <a:latin typeface="Arial" panose="020B0604020202020204" pitchFamily="34" charset="0"/>
              <a:cs typeface="Arial" panose="020B0604020202020204" pitchFamily="34" charset="0"/>
            </a:endParaRPr>
          </a:p>
          <a:p>
            <a:pPr algn="l">
              <a:buNone/>
            </a:pPr>
            <a:r>
              <a:rPr lang="en-GB" dirty="0">
                <a:solidFill>
                  <a:schemeClr val="bg1"/>
                </a:solidFill>
                <a:latin typeface="Arial" panose="020B0604020202020204" pitchFamily="34" charset="0"/>
                <a:cs typeface="Arial" panose="020B0604020202020204" pitchFamily="34" charset="0"/>
              </a:rPr>
              <a:t>Cost of Beauty focuses on products commonly found online, such as eyelash lift kits, nail adhesives, skin lightening creams and nasal tanning sprays, which may bypass UK safety requirements or contain illegal ingredients.</a:t>
            </a:r>
          </a:p>
          <a:p>
            <a:pPr algn="l">
              <a:buNone/>
            </a:pPr>
            <a:endParaRPr lang="en-GB" dirty="0">
              <a:solidFill>
                <a:schemeClr val="bg1"/>
              </a:solidFill>
              <a:latin typeface="Arial" panose="020B0604020202020204" pitchFamily="34" charset="0"/>
              <a:cs typeface="Arial" panose="020B0604020202020204" pitchFamily="34" charset="0"/>
            </a:endParaRPr>
          </a:p>
          <a:p>
            <a:pPr algn="l">
              <a:buNone/>
            </a:pPr>
            <a:r>
              <a:rPr lang="en-GB" dirty="0">
                <a:solidFill>
                  <a:schemeClr val="bg1"/>
                </a:solidFill>
                <a:latin typeface="Arial" panose="020B0604020202020204" pitchFamily="34" charset="0"/>
                <a:cs typeface="Arial" panose="020B0604020202020204" pitchFamily="34" charset="0"/>
              </a:rPr>
              <a:t>Through practical guidance, real case studies and clear messaging, the campaign aims to challenge common myths, raise awareness of warning signs and support safer consumer choices.</a:t>
            </a:r>
          </a:p>
          <a:p>
            <a:pPr algn="l">
              <a:buNone/>
            </a:pPr>
            <a:endParaRPr lang="en-GB" dirty="0">
              <a:solidFill>
                <a:schemeClr val="bg1"/>
              </a:solidFill>
              <a:latin typeface="Arial" panose="020B0604020202020204" pitchFamily="34" charset="0"/>
              <a:cs typeface="Arial" panose="020B0604020202020204" pitchFamily="34" charset="0"/>
            </a:endParaRPr>
          </a:p>
          <a:p>
            <a:pPr algn="l">
              <a:buNone/>
            </a:pPr>
            <a:r>
              <a:rPr lang="en-GB" dirty="0">
                <a:solidFill>
                  <a:schemeClr val="bg1"/>
                </a:solidFill>
                <a:latin typeface="Arial" panose="020B0604020202020204" pitchFamily="34" charset="0"/>
                <a:cs typeface="Arial" panose="020B0604020202020204" pitchFamily="34" charset="0"/>
              </a:rPr>
              <a:t>To learn more about the risks and how to protect yourself and others, visit the </a:t>
            </a:r>
            <a:r>
              <a:rPr lang="en-GB" dirty="0">
                <a:solidFill>
                  <a:schemeClr val="bg1"/>
                </a:solidFill>
                <a:latin typeface="Arial" panose="020B0604020202020204" pitchFamily="34" charset="0"/>
                <a:cs typeface="Arial" panose="020B0604020202020204" pitchFamily="34" charset="0"/>
                <a:hlinkClick r:id="rId2"/>
              </a:rPr>
              <a:t>Cost of Beauty campaign website </a:t>
            </a:r>
            <a:r>
              <a:rPr lang="en-GB" dirty="0">
                <a:solidFill>
                  <a:schemeClr val="bg1"/>
                </a:solidFill>
                <a:latin typeface="Arial" panose="020B0604020202020204" pitchFamily="34" charset="0"/>
                <a:cs typeface="Arial" panose="020B0604020202020204" pitchFamily="34" charset="0"/>
              </a:rPr>
              <a:t>and access free consumer education resources.</a:t>
            </a:r>
          </a:p>
        </p:txBody>
      </p:sp>
      <p:grpSp>
        <p:nvGrpSpPr>
          <p:cNvPr id="2" name="Group 1">
            <a:extLst>
              <a:ext uri="{FF2B5EF4-FFF2-40B4-BE49-F238E27FC236}">
                <a16:creationId xmlns:a16="http://schemas.microsoft.com/office/drawing/2014/main" id="{43267E2E-A2B4-8AEE-D247-70BAACE1AD90}"/>
              </a:ext>
            </a:extLst>
          </p:cNvPr>
          <p:cNvGrpSpPr/>
          <p:nvPr/>
        </p:nvGrpSpPr>
        <p:grpSpPr>
          <a:xfrm>
            <a:off x="8235600" y="0"/>
            <a:ext cx="3956400" cy="1158815"/>
            <a:chOff x="229405" y="5242481"/>
            <a:chExt cx="3956400" cy="1158815"/>
          </a:xfrm>
        </p:grpSpPr>
        <p:pic>
          <p:nvPicPr>
            <p:cNvPr id="3" name="Picture 12" descr="CTSI branding, graphic design and website design by Frontmedia">
              <a:extLst>
                <a:ext uri="{FF2B5EF4-FFF2-40B4-BE49-F238E27FC236}">
                  <a16:creationId xmlns:a16="http://schemas.microsoft.com/office/drawing/2014/main" id="{BFE52EA8-9049-77FC-6874-D0C3F9FFB8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63DF3F-7DAD-8FA5-10BD-3D7A484884ED}"/>
                </a:ext>
              </a:extLst>
            </p:cNvPr>
            <p:cNvPicPr>
              <a:picLocks noChangeAspect="1"/>
            </p:cNvPicPr>
            <p:nvPr/>
          </p:nvPicPr>
          <p:blipFill>
            <a:blip r:embed="rId4"/>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285288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8A7D82-3847-3986-034E-D3945910334D}"/>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82A1F5BE-0E3F-E5ED-033D-1A29A30B3096}"/>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9F23649B-7860-66EB-3C72-5F6F91272ABA}"/>
              </a:ext>
            </a:extLst>
          </p:cNvPr>
          <p:cNvSpPr txBox="1"/>
          <p:nvPr/>
        </p:nvSpPr>
        <p:spPr>
          <a:xfrm>
            <a:off x="1856509" y="2576945"/>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EE5DD4EF-1F0F-F673-2483-63A9DFD36EE2}"/>
              </a:ext>
            </a:extLst>
          </p:cNvPr>
          <p:cNvSpPr/>
          <p:nvPr/>
        </p:nvSpPr>
        <p:spPr>
          <a:xfrm>
            <a:off x="-504" y="3429000"/>
            <a:ext cx="12192504" cy="34290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4800" b="1" dirty="0">
              <a:latin typeface="+mj-lt"/>
            </a:endParaRPr>
          </a:p>
        </p:txBody>
      </p:sp>
      <p:sp>
        <p:nvSpPr>
          <p:cNvPr id="4" name="object 6" descr="$PPTXTitle">
            <a:extLst>
              <a:ext uri="{FF2B5EF4-FFF2-40B4-BE49-F238E27FC236}">
                <a16:creationId xmlns:a16="http://schemas.microsoft.com/office/drawing/2014/main" id="{8B2E2349-8485-F51A-5CF2-26F8F32ABFF3}"/>
              </a:ext>
            </a:extLst>
          </p:cNvPr>
          <p:cNvSpPr txBox="1">
            <a:spLocks noGrp="1"/>
          </p:cNvSpPr>
          <p:nvPr>
            <p:ph type="title"/>
          </p:nvPr>
        </p:nvSpPr>
        <p:spPr>
          <a:xfrm>
            <a:off x="215764" y="2414292"/>
            <a:ext cx="5565725" cy="993926"/>
          </a:xfrm>
          <a:prstGeom prst="rect">
            <a:avLst/>
          </a:prstGeom>
        </p:spPr>
        <p:txBody>
          <a:bodyPr vert="horz" wrap="square" lIns="0" tIns="331470" rIns="0" bIns="0" rtlCol="0">
            <a:spAutoFit/>
          </a:bodyPr>
          <a:lstStyle/>
          <a:p>
            <a:pPr marL="12700" marR="5080">
              <a:lnSpc>
                <a:spcPct val="74700"/>
              </a:lnSpc>
              <a:spcBef>
                <a:spcPts val="2610"/>
              </a:spcBef>
            </a:pPr>
            <a:r>
              <a:rPr lang="en-GB" sz="5400" b="1" spc="-180" dirty="0">
                <a:solidFill>
                  <a:schemeClr val="bg1"/>
                </a:solidFill>
              </a:rPr>
              <a:t>Thank you!</a:t>
            </a:r>
            <a:endParaRPr sz="5400" b="1" dirty="0">
              <a:solidFill>
                <a:schemeClr val="bg1"/>
              </a:solidFill>
            </a:endParaRPr>
          </a:p>
        </p:txBody>
      </p:sp>
      <p:sp>
        <p:nvSpPr>
          <p:cNvPr id="7" name="AutoShape 4" descr="The Cost of Beauty - 2024 ">
            <a:extLst>
              <a:ext uri="{FF2B5EF4-FFF2-40B4-BE49-F238E27FC236}">
                <a16:creationId xmlns:a16="http://schemas.microsoft.com/office/drawing/2014/main" id="{7A727934-E5BF-1146-00F0-58A96E4567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8A742E4D-9207-03F3-2749-1A4C1023D6B7}"/>
              </a:ext>
            </a:extLst>
          </p:cNvPr>
          <p:cNvSpPr txBox="1"/>
          <p:nvPr/>
        </p:nvSpPr>
        <p:spPr>
          <a:xfrm>
            <a:off x="-504" y="6509450"/>
            <a:ext cx="901958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For additional guidance and questions, please contact the CTSI Policy Team at: policy@tsi.org.uk</a:t>
            </a:r>
          </a:p>
        </p:txBody>
      </p:sp>
      <p:grpSp>
        <p:nvGrpSpPr>
          <p:cNvPr id="8" name="Group 7">
            <a:extLst>
              <a:ext uri="{FF2B5EF4-FFF2-40B4-BE49-F238E27FC236}">
                <a16:creationId xmlns:a16="http://schemas.microsoft.com/office/drawing/2014/main" id="{EA6F0A38-215A-711C-82B1-C005F16243CB}"/>
              </a:ext>
            </a:extLst>
          </p:cNvPr>
          <p:cNvGrpSpPr/>
          <p:nvPr/>
        </p:nvGrpSpPr>
        <p:grpSpPr>
          <a:xfrm>
            <a:off x="8235600" y="0"/>
            <a:ext cx="3956400" cy="1158815"/>
            <a:chOff x="229405" y="5242481"/>
            <a:chExt cx="3956400" cy="1158815"/>
          </a:xfrm>
        </p:grpSpPr>
        <p:pic>
          <p:nvPicPr>
            <p:cNvPr id="9" name="Picture 12" descr="CTSI branding, graphic design and website design by Frontmedia">
              <a:extLst>
                <a:ext uri="{FF2B5EF4-FFF2-40B4-BE49-F238E27FC236}">
                  <a16:creationId xmlns:a16="http://schemas.microsoft.com/office/drawing/2014/main" id="{7E4BE539-9C8C-3C71-732E-2D905E3E1C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0542055-93F5-FD36-EF2E-2BDFECB16C38}"/>
                </a:ext>
              </a:extLst>
            </p:cNvPr>
            <p:cNvPicPr>
              <a:picLocks noChangeAspect="1"/>
            </p:cNvPicPr>
            <p:nvPr/>
          </p:nvPicPr>
          <p:blipFill>
            <a:blip r:embed="rId3"/>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1569986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3A74BF7-4F84-9CCA-0CDB-5C7939F6BD3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4E8AAEDF-FF33-E1C5-F16F-D60C9B37F4C6}"/>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5B2B57F7-443B-B67F-0CBB-B448B3D14F03}"/>
              </a:ext>
            </a:extLst>
          </p:cNvPr>
          <p:cNvSpPr txBox="1"/>
          <p:nvPr/>
        </p:nvSpPr>
        <p:spPr>
          <a:xfrm>
            <a:off x="1856509" y="2576945"/>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DD79FBA4-8327-2F1D-CB0C-885CAAD85530}"/>
              </a:ext>
            </a:extLst>
          </p:cNvPr>
          <p:cNvSpPr/>
          <p:nvPr/>
        </p:nvSpPr>
        <p:spPr>
          <a:xfrm>
            <a:off x="-504" y="0"/>
            <a:ext cx="5874327" cy="68580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4800" b="1" dirty="0">
              <a:latin typeface="+mj-lt"/>
            </a:endParaRPr>
          </a:p>
        </p:txBody>
      </p:sp>
      <p:sp>
        <p:nvSpPr>
          <p:cNvPr id="4" name="object 6" descr="$PPTXTitle">
            <a:extLst>
              <a:ext uri="{FF2B5EF4-FFF2-40B4-BE49-F238E27FC236}">
                <a16:creationId xmlns:a16="http://schemas.microsoft.com/office/drawing/2014/main" id="{1F6F050A-9CAD-E58A-364E-74FF8EBB65EB}"/>
              </a:ext>
            </a:extLst>
          </p:cNvPr>
          <p:cNvSpPr txBox="1">
            <a:spLocks noGrp="1"/>
          </p:cNvSpPr>
          <p:nvPr>
            <p:ph type="title"/>
          </p:nvPr>
        </p:nvSpPr>
        <p:spPr>
          <a:xfrm>
            <a:off x="638599" y="2699985"/>
            <a:ext cx="4806237" cy="1379673"/>
          </a:xfrm>
          <a:prstGeom prst="rect">
            <a:avLst/>
          </a:prstGeom>
        </p:spPr>
        <p:txBody>
          <a:bodyPr vert="horz" wrap="square" lIns="0" tIns="331470" rIns="0" bIns="0" rtlCol="0">
            <a:spAutoFit/>
          </a:bodyPr>
          <a:lstStyle/>
          <a:p>
            <a:pPr marL="12700" marR="5080">
              <a:lnSpc>
                <a:spcPct val="74700"/>
              </a:lnSpc>
              <a:spcBef>
                <a:spcPts val="2610"/>
              </a:spcBef>
            </a:pPr>
            <a:r>
              <a:rPr lang="en-GB" b="1" spc="-180" dirty="0">
                <a:solidFill>
                  <a:srgbClr val="FFFFFF"/>
                </a:solidFill>
              </a:rPr>
              <a:t>Myth Busting &amp; Common FAQs</a:t>
            </a:r>
            <a:endParaRPr b="1" dirty="0"/>
          </a:p>
        </p:txBody>
      </p:sp>
      <p:sp>
        <p:nvSpPr>
          <p:cNvPr id="7" name="AutoShape 4" descr="The Cost of Beauty - 2024 ">
            <a:extLst>
              <a:ext uri="{FF2B5EF4-FFF2-40B4-BE49-F238E27FC236}">
                <a16:creationId xmlns:a16="http://schemas.microsoft.com/office/drawing/2014/main" id="{DD51B9F9-9DA3-9F87-8794-CE820B4E8E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Puzzles in brain">
            <a:extLst>
              <a:ext uri="{FF2B5EF4-FFF2-40B4-BE49-F238E27FC236}">
                <a16:creationId xmlns:a16="http://schemas.microsoft.com/office/drawing/2014/main" id="{65FEBC70-4E52-46D8-8B8E-54D0E128968B}"/>
              </a:ext>
            </a:extLst>
          </p:cNvPr>
          <p:cNvPicPr>
            <a:picLocks noChangeAspect="1"/>
          </p:cNvPicPr>
          <p:nvPr/>
        </p:nvPicPr>
        <p:blipFill>
          <a:blip r:embed="rId2"/>
          <a:stretch>
            <a:fillRect/>
          </a:stretch>
        </p:blipFill>
        <p:spPr>
          <a:xfrm>
            <a:off x="6512926" y="1862601"/>
            <a:ext cx="5156396" cy="3437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AF7ACDF3-F864-285A-483D-E4A7D6D3813D}"/>
              </a:ext>
            </a:extLst>
          </p:cNvPr>
          <p:cNvGrpSpPr/>
          <p:nvPr/>
        </p:nvGrpSpPr>
        <p:grpSpPr>
          <a:xfrm>
            <a:off x="8235600" y="0"/>
            <a:ext cx="3956400" cy="1158815"/>
            <a:chOff x="229405" y="5242481"/>
            <a:chExt cx="3956400" cy="1158815"/>
          </a:xfrm>
        </p:grpSpPr>
        <p:pic>
          <p:nvPicPr>
            <p:cNvPr id="8" name="Picture 12" descr="CTSI branding, graphic design and website design by Frontmedia">
              <a:extLst>
                <a:ext uri="{FF2B5EF4-FFF2-40B4-BE49-F238E27FC236}">
                  <a16:creationId xmlns:a16="http://schemas.microsoft.com/office/drawing/2014/main" id="{2B0C09EC-366F-E8B6-14F9-AA887D67D2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2DB0D04-6941-7390-EA28-7631B78AEE69}"/>
                </a:ext>
              </a:extLst>
            </p:cNvPr>
            <p:cNvPicPr>
              <a:picLocks noChangeAspect="1"/>
            </p:cNvPicPr>
            <p:nvPr/>
          </p:nvPicPr>
          <p:blipFill>
            <a:blip r:embed="rId4"/>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82790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62260DA-916D-BB52-2BFE-1311EBB9FEC0}"/>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E8FC791D-2983-4E13-E3BF-56F3BE672BB1}"/>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1AFC27C2-456A-AB38-CA00-8D9B47F3EFD2}"/>
              </a:ext>
            </a:extLst>
          </p:cNvPr>
          <p:cNvSpPr txBox="1"/>
          <p:nvPr/>
        </p:nvSpPr>
        <p:spPr>
          <a:xfrm>
            <a:off x="431528" y="298595"/>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Common Myths</a:t>
            </a:r>
          </a:p>
        </p:txBody>
      </p:sp>
      <p:sp>
        <p:nvSpPr>
          <p:cNvPr id="2" name="Rectangle 1">
            <a:extLst>
              <a:ext uri="{FF2B5EF4-FFF2-40B4-BE49-F238E27FC236}">
                <a16:creationId xmlns:a16="http://schemas.microsoft.com/office/drawing/2014/main" id="{6F520AE0-DE5D-AFBD-4A9D-BAC65332F349}"/>
              </a:ext>
            </a:extLst>
          </p:cNvPr>
          <p:cNvSpPr>
            <a:spLocks noChangeArrowheads="1"/>
          </p:cNvSpPr>
          <p:nvPr/>
        </p:nvSpPr>
        <p:spPr bwMode="auto">
          <a:xfrm>
            <a:off x="154049" y="1204209"/>
            <a:ext cx="11707976"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r>
              <a:rPr lang="en-GB" sz="1600" dirty="0">
                <a:solidFill>
                  <a:schemeClr val="bg1"/>
                </a:solidFill>
              </a:rPr>
              <a:t>A key part of consumer education is addressing common myths about beauty products sold online or used at home. Many consumers assume that products are safe because they are widely available, heavily promoted or recommended by others online. Social media trends, influencer marketing and online marketplaces can normalise risky products and treatments, making them appear routine and low risk. </a:t>
            </a:r>
          </a:p>
          <a:p>
            <a:pPr lvl="0" defTabSz="914400"/>
            <a:endParaRPr lang="en-GB" sz="1600" dirty="0">
              <a:solidFill>
                <a:schemeClr val="bg1"/>
              </a:solidFill>
            </a:endParaRPr>
          </a:p>
          <a:p>
            <a:pPr lvl="0" defTabSz="914400"/>
            <a:r>
              <a:rPr lang="en-GB" sz="1600" dirty="0">
                <a:solidFill>
                  <a:schemeClr val="bg1"/>
                </a:solidFill>
              </a:rPr>
              <a:t>Challenging these assumptions helps consumers better understand how safety standards work, why some products are illegal or unregulated, and how harm can occur even when risks are not immediately obvious.</a:t>
            </a:r>
          </a:p>
          <a:p>
            <a:pPr lvl="0" defTabSz="914400"/>
            <a:endParaRPr lang="en-US" altLang="en-US" sz="1600" dirty="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chemeClr val="bg1"/>
              </a:solidFill>
            </a:endParaRPr>
          </a:p>
        </p:txBody>
      </p:sp>
      <p:sp>
        <p:nvSpPr>
          <p:cNvPr id="3" name="TextBox 2">
            <a:extLst>
              <a:ext uri="{FF2B5EF4-FFF2-40B4-BE49-F238E27FC236}">
                <a16:creationId xmlns:a16="http://schemas.microsoft.com/office/drawing/2014/main" id="{6F416616-394C-3188-DD09-4E19BDB9D169}"/>
              </a:ext>
            </a:extLst>
          </p:cNvPr>
          <p:cNvSpPr txBox="1"/>
          <p:nvPr/>
        </p:nvSpPr>
        <p:spPr>
          <a:xfrm>
            <a:off x="9797517" y="3402823"/>
            <a:ext cx="2301622" cy="2785348"/>
          </a:xfrm>
          <a:prstGeom prst="roundRect">
            <a:avLst/>
          </a:prstGeom>
          <a:ln w="28575">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lvl="0" defTabSz="914400" eaLnBrk="0" fontAlgn="base" hangingPunct="0">
              <a:spcBef>
                <a:spcPct val="0"/>
              </a:spcBef>
              <a:spcAft>
                <a:spcPct val="0"/>
              </a:spcAft>
            </a:pPr>
            <a:r>
              <a:rPr lang="en-US" altLang="en-US" b="1" dirty="0">
                <a:solidFill>
                  <a:srgbClr val="FF0000"/>
                </a:solidFill>
              </a:rPr>
              <a:t>Myth</a:t>
            </a:r>
            <a:r>
              <a:rPr lang="en-US" altLang="en-US" dirty="0">
                <a:solidFill>
                  <a:srgbClr val="FF0000"/>
                </a:solidFill>
              </a:rPr>
              <a:t>: If it is sold online, it must be safe</a:t>
            </a:r>
            <a:br>
              <a:rPr lang="en-US" altLang="en-US" dirty="0">
                <a:solidFill>
                  <a:schemeClr val="bg1"/>
                </a:solidFill>
              </a:rPr>
            </a:br>
            <a:r>
              <a:rPr lang="en-US" altLang="en-US" b="1" dirty="0">
                <a:solidFill>
                  <a:srgbClr val="00B050"/>
                </a:solidFill>
              </a:rPr>
              <a:t>Fact</a:t>
            </a:r>
            <a:r>
              <a:rPr lang="en-US" altLang="en-US" dirty="0">
                <a:solidFill>
                  <a:srgbClr val="00B050"/>
                </a:solidFill>
              </a:rPr>
              <a:t> Online marketplaces do not guarantee that products meet UK safety or legal requirements.</a:t>
            </a:r>
          </a:p>
        </p:txBody>
      </p:sp>
      <p:sp>
        <p:nvSpPr>
          <p:cNvPr id="5" name="TextBox 4">
            <a:extLst>
              <a:ext uri="{FF2B5EF4-FFF2-40B4-BE49-F238E27FC236}">
                <a16:creationId xmlns:a16="http://schemas.microsoft.com/office/drawing/2014/main" id="{0CF88986-08F5-56F4-7666-8902EA36A813}"/>
              </a:ext>
            </a:extLst>
          </p:cNvPr>
          <p:cNvSpPr txBox="1"/>
          <p:nvPr/>
        </p:nvSpPr>
        <p:spPr>
          <a:xfrm>
            <a:off x="2564916" y="3404890"/>
            <a:ext cx="2301622" cy="2531566"/>
          </a:xfrm>
          <a:prstGeom prst="roundRect">
            <a:avLst/>
          </a:prstGeom>
          <a:ln w="28575">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lvl="0" defTabSz="914400" eaLnBrk="0" fontAlgn="base" hangingPunct="0">
              <a:spcBef>
                <a:spcPct val="0"/>
              </a:spcBef>
              <a:spcAft>
                <a:spcPct val="0"/>
              </a:spcAft>
            </a:pPr>
            <a:r>
              <a:rPr lang="en-US" altLang="en-US" b="1" dirty="0">
                <a:solidFill>
                  <a:srgbClr val="FF0000"/>
                </a:solidFill>
              </a:rPr>
              <a:t>Myth</a:t>
            </a:r>
            <a:r>
              <a:rPr lang="en-US" altLang="en-US" dirty="0">
                <a:solidFill>
                  <a:srgbClr val="FF0000"/>
                </a:solidFill>
              </a:rPr>
              <a:t>: Natural or herbal products are always safe</a:t>
            </a:r>
            <a:br>
              <a:rPr lang="en-US" altLang="en-US" dirty="0">
                <a:solidFill>
                  <a:schemeClr val="bg1"/>
                </a:solidFill>
              </a:rPr>
            </a:br>
            <a:r>
              <a:rPr lang="en-US" altLang="en-US" b="1" dirty="0">
                <a:solidFill>
                  <a:srgbClr val="00B050"/>
                </a:solidFill>
              </a:rPr>
              <a:t>Fact</a:t>
            </a:r>
            <a:r>
              <a:rPr lang="en-US" altLang="en-US" dirty="0">
                <a:solidFill>
                  <a:srgbClr val="00B050"/>
                </a:solidFill>
              </a:rPr>
              <a:t> Natural ingredients can still cause burns, irritation or allergic reactions.</a:t>
            </a:r>
          </a:p>
        </p:txBody>
      </p:sp>
      <p:sp>
        <p:nvSpPr>
          <p:cNvPr id="7" name="TextBox 6">
            <a:extLst>
              <a:ext uri="{FF2B5EF4-FFF2-40B4-BE49-F238E27FC236}">
                <a16:creationId xmlns:a16="http://schemas.microsoft.com/office/drawing/2014/main" id="{63406CA4-815B-2CE1-F9D9-6D1BC9DF6050}"/>
              </a:ext>
            </a:extLst>
          </p:cNvPr>
          <p:cNvSpPr txBox="1"/>
          <p:nvPr/>
        </p:nvSpPr>
        <p:spPr>
          <a:xfrm>
            <a:off x="154049" y="3404890"/>
            <a:ext cx="2301622" cy="3083778"/>
          </a:xfrm>
          <a:prstGeom prst="roundRect">
            <a:avLst/>
          </a:prstGeom>
          <a:ln w="28575">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lvl="0" defTabSz="914400" eaLnBrk="0" fontAlgn="base" hangingPunct="0">
              <a:spcBef>
                <a:spcPct val="0"/>
              </a:spcBef>
              <a:spcAft>
                <a:spcPct val="0"/>
              </a:spcAft>
            </a:pPr>
            <a:r>
              <a:rPr lang="en-US" altLang="en-US" b="1" dirty="0">
                <a:solidFill>
                  <a:srgbClr val="FF0000"/>
                </a:solidFill>
              </a:rPr>
              <a:t>Myth</a:t>
            </a:r>
            <a:r>
              <a:rPr lang="en-US" altLang="en-US" dirty="0">
                <a:solidFill>
                  <a:srgbClr val="FF0000"/>
                </a:solidFill>
              </a:rPr>
              <a:t>: At home kits are weaker than salon treatments</a:t>
            </a:r>
            <a:br>
              <a:rPr lang="en-US" altLang="en-US" dirty="0">
                <a:solidFill>
                  <a:schemeClr val="bg1"/>
                </a:solidFill>
              </a:rPr>
            </a:br>
            <a:r>
              <a:rPr lang="en-US" altLang="en-US" b="1" dirty="0">
                <a:solidFill>
                  <a:srgbClr val="00B050"/>
                </a:solidFill>
              </a:rPr>
              <a:t>Fact</a:t>
            </a:r>
            <a:r>
              <a:rPr lang="en-US" altLang="en-US" dirty="0">
                <a:solidFill>
                  <a:srgbClr val="00B050"/>
                </a:solidFill>
              </a:rPr>
              <a:t> Many contain chemicals intended for trained professionals and can cause serious injury if misused.</a:t>
            </a:r>
          </a:p>
        </p:txBody>
      </p:sp>
      <p:sp>
        <p:nvSpPr>
          <p:cNvPr id="8" name="TextBox 7">
            <a:extLst>
              <a:ext uri="{FF2B5EF4-FFF2-40B4-BE49-F238E27FC236}">
                <a16:creationId xmlns:a16="http://schemas.microsoft.com/office/drawing/2014/main" id="{A685FA1C-B02D-7D1A-7478-A70F5F8454A4}"/>
              </a:ext>
            </a:extLst>
          </p:cNvPr>
          <p:cNvSpPr txBox="1"/>
          <p:nvPr/>
        </p:nvSpPr>
        <p:spPr>
          <a:xfrm>
            <a:off x="4975783" y="3402823"/>
            <a:ext cx="2301622" cy="2785348"/>
          </a:xfrm>
          <a:prstGeom prst="roundRect">
            <a:avLst/>
          </a:prstGeom>
          <a:ln w="28575">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lvl="0" defTabSz="914400" eaLnBrk="0" fontAlgn="base" hangingPunct="0">
              <a:spcBef>
                <a:spcPct val="0"/>
              </a:spcBef>
              <a:spcAft>
                <a:spcPct val="0"/>
              </a:spcAft>
            </a:pPr>
            <a:r>
              <a:rPr lang="en-US" altLang="en-US" b="1" dirty="0">
                <a:solidFill>
                  <a:srgbClr val="FF0000"/>
                </a:solidFill>
              </a:rPr>
              <a:t>Myth</a:t>
            </a:r>
            <a:r>
              <a:rPr lang="en-US" altLang="en-US" dirty="0">
                <a:solidFill>
                  <a:srgbClr val="FF0000"/>
                </a:solidFill>
              </a:rPr>
              <a:t>: Professional looking packaging means the product is legitimate</a:t>
            </a:r>
            <a:br>
              <a:rPr lang="en-US" altLang="en-US" dirty="0">
                <a:solidFill>
                  <a:schemeClr val="bg1"/>
                </a:solidFill>
              </a:rPr>
            </a:br>
            <a:r>
              <a:rPr lang="en-US" altLang="en-US" b="1" dirty="0">
                <a:solidFill>
                  <a:srgbClr val="00B050"/>
                </a:solidFill>
              </a:rPr>
              <a:t>Fact</a:t>
            </a:r>
            <a:r>
              <a:rPr lang="en-US" altLang="en-US" dirty="0">
                <a:solidFill>
                  <a:srgbClr val="00B050"/>
                </a:solidFill>
              </a:rPr>
              <a:t> Unsafe and illegal products are often designed to look convincing and compliant.</a:t>
            </a:r>
          </a:p>
        </p:txBody>
      </p:sp>
      <p:sp>
        <p:nvSpPr>
          <p:cNvPr id="11" name="TextBox 10">
            <a:extLst>
              <a:ext uri="{FF2B5EF4-FFF2-40B4-BE49-F238E27FC236}">
                <a16:creationId xmlns:a16="http://schemas.microsoft.com/office/drawing/2014/main" id="{DBD0F3B7-CEA3-8FF6-186A-3B67CDA53AF2}"/>
              </a:ext>
            </a:extLst>
          </p:cNvPr>
          <p:cNvSpPr txBox="1"/>
          <p:nvPr/>
        </p:nvSpPr>
        <p:spPr>
          <a:xfrm>
            <a:off x="7386650" y="3404890"/>
            <a:ext cx="2301622" cy="3083778"/>
          </a:xfrm>
          <a:prstGeom prst="roundRect">
            <a:avLst/>
          </a:prstGeom>
          <a:ln w="28575">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lvl="0" defTabSz="914400" eaLnBrk="0" fontAlgn="base" hangingPunct="0">
              <a:spcBef>
                <a:spcPct val="0"/>
              </a:spcBef>
              <a:spcAft>
                <a:spcPct val="0"/>
              </a:spcAft>
            </a:pPr>
            <a:r>
              <a:rPr lang="en-US" altLang="en-US" b="1" dirty="0">
                <a:solidFill>
                  <a:srgbClr val="FF0000"/>
                </a:solidFill>
              </a:rPr>
              <a:t>Myth</a:t>
            </a:r>
            <a:r>
              <a:rPr lang="en-US" altLang="en-US" dirty="0">
                <a:solidFill>
                  <a:srgbClr val="FF0000"/>
                </a:solidFill>
              </a:rPr>
              <a:t>: If lots of people use it, it cannot be dangerous</a:t>
            </a:r>
            <a:br>
              <a:rPr lang="en-US" altLang="en-US" dirty="0">
                <a:solidFill>
                  <a:schemeClr val="bg1"/>
                </a:solidFill>
              </a:rPr>
            </a:br>
            <a:r>
              <a:rPr lang="en-US" altLang="en-US" b="1" dirty="0">
                <a:solidFill>
                  <a:srgbClr val="00B050"/>
                </a:solidFill>
              </a:rPr>
              <a:t>Fact</a:t>
            </a:r>
            <a:r>
              <a:rPr lang="en-US" altLang="en-US" dirty="0">
                <a:solidFill>
                  <a:srgbClr val="00B050"/>
                </a:solidFill>
              </a:rPr>
              <a:t> Harm may develop over time or affect some users more severely than others.</a:t>
            </a:r>
          </a:p>
        </p:txBody>
      </p:sp>
      <p:sp>
        <p:nvSpPr>
          <p:cNvPr id="4" name="TextBox 3">
            <a:extLst>
              <a:ext uri="{FF2B5EF4-FFF2-40B4-BE49-F238E27FC236}">
                <a16:creationId xmlns:a16="http://schemas.microsoft.com/office/drawing/2014/main" id="{6964B11E-DA29-5605-5ED9-4046637BF815}"/>
              </a:ext>
            </a:extLst>
          </p:cNvPr>
          <p:cNvSpPr txBox="1"/>
          <p:nvPr/>
        </p:nvSpPr>
        <p:spPr>
          <a:xfrm>
            <a:off x="14737080" y="6797040"/>
            <a:ext cx="184731" cy="369332"/>
          </a:xfrm>
          <a:prstGeom prst="rect">
            <a:avLst/>
          </a:prstGeom>
          <a:noFill/>
        </p:spPr>
        <p:txBody>
          <a:bodyPr wrap="none" rtlCol="0">
            <a:spAutoFit/>
          </a:bodyPr>
          <a:lstStyle/>
          <a:p>
            <a:endParaRPr lang="en-US"/>
          </a:p>
        </p:txBody>
      </p:sp>
      <p:grpSp>
        <p:nvGrpSpPr>
          <p:cNvPr id="6" name="Group 5">
            <a:extLst>
              <a:ext uri="{FF2B5EF4-FFF2-40B4-BE49-F238E27FC236}">
                <a16:creationId xmlns:a16="http://schemas.microsoft.com/office/drawing/2014/main" id="{5527C5D7-4CBB-0749-C968-311DE4EF5199}"/>
              </a:ext>
            </a:extLst>
          </p:cNvPr>
          <p:cNvGrpSpPr/>
          <p:nvPr/>
        </p:nvGrpSpPr>
        <p:grpSpPr>
          <a:xfrm>
            <a:off x="8235600" y="-3949"/>
            <a:ext cx="3956400" cy="1158815"/>
            <a:chOff x="229405" y="5242481"/>
            <a:chExt cx="3956400" cy="1158815"/>
          </a:xfrm>
        </p:grpSpPr>
        <p:pic>
          <p:nvPicPr>
            <p:cNvPr id="9" name="Picture 12" descr="CTSI branding, graphic design and website design by Frontmedia">
              <a:extLst>
                <a:ext uri="{FF2B5EF4-FFF2-40B4-BE49-F238E27FC236}">
                  <a16:creationId xmlns:a16="http://schemas.microsoft.com/office/drawing/2014/main" id="{358605D0-D62E-B13E-357B-62EA65A292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920D678-A511-301A-F4A0-5FF4A252E324}"/>
                </a:ext>
              </a:extLst>
            </p:cNvPr>
            <p:cNvPicPr>
              <a:picLocks noChangeAspect="1"/>
            </p:cNvPicPr>
            <p:nvPr/>
          </p:nvPicPr>
          <p:blipFill>
            <a:blip r:embed="rId3"/>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3672084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6FFB8FC-FB49-B68B-0E57-A4E7E9BCAE6C}"/>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0590F647-60B4-A3A1-CB0A-7392E88905AA}"/>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B0223763-CE87-9DF4-13CD-A23C7E8B6438}"/>
              </a:ext>
            </a:extLst>
          </p:cNvPr>
          <p:cNvSpPr txBox="1"/>
          <p:nvPr/>
        </p:nvSpPr>
        <p:spPr>
          <a:xfrm>
            <a:off x="431528" y="326341"/>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Common FAQs</a:t>
            </a:r>
          </a:p>
        </p:txBody>
      </p:sp>
      <p:sp>
        <p:nvSpPr>
          <p:cNvPr id="2" name="Rectangle 1">
            <a:extLst>
              <a:ext uri="{FF2B5EF4-FFF2-40B4-BE49-F238E27FC236}">
                <a16:creationId xmlns:a16="http://schemas.microsoft.com/office/drawing/2014/main" id="{68212110-E412-1D42-CBB8-63D86C88994D}"/>
              </a:ext>
            </a:extLst>
          </p:cNvPr>
          <p:cNvSpPr>
            <a:spLocks noChangeArrowheads="1"/>
          </p:cNvSpPr>
          <p:nvPr/>
        </p:nvSpPr>
        <p:spPr bwMode="auto">
          <a:xfrm>
            <a:off x="344837" y="873942"/>
            <a:ext cx="5872783" cy="5262979"/>
          </a:xfrm>
          <a:prstGeom prst="rect">
            <a:avLst/>
          </a:prstGeom>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400" b="1" dirty="0">
                <a:solidFill>
                  <a:schemeClr val="accent5">
                    <a:lumMod val="75000"/>
                  </a:schemeClr>
                </a:solidFill>
              </a:rPr>
              <a:t>1. Question: Are small amounts of hydrogen peroxide safe to use at home?</a:t>
            </a:r>
          </a:p>
          <a:p>
            <a:pPr algn="just"/>
            <a:endParaRPr lang="en-GB" sz="1400" dirty="0">
              <a:solidFill>
                <a:schemeClr val="bg1"/>
              </a:solidFill>
            </a:endParaRPr>
          </a:p>
          <a:p>
            <a:pPr algn="just"/>
            <a:r>
              <a:rPr lang="en-GB" sz="1400" b="1" dirty="0">
                <a:solidFill>
                  <a:schemeClr val="bg1"/>
                </a:solidFill>
              </a:rPr>
              <a:t>Answer</a:t>
            </a:r>
            <a:r>
              <a:rPr lang="en-GB" sz="1400" dirty="0">
                <a:solidFill>
                  <a:schemeClr val="bg1"/>
                </a:solidFill>
              </a:rPr>
              <a:t>: No. Even low concentrations can cause chemical burns, eye injuries and allergic reactions if applied incorrectly or without appropriate training. Products containing hydrogen peroxide are intended for controlled use, often by trained professionals, and misuse can lead to permanent damage.</a:t>
            </a:r>
          </a:p>
          <a:p>
            <a:pPr algn="just"/>
            <a:endParaRPr lang="en-GB" sz="1400" dirty="0">
              <a:solidFill>
                <a:schemeClr val="bg1"/>
              </a:solidFill>
            </a:endParaRPr>
          </a:p>
          <a:p>
            <a:r>
              <a:rPr lang="en-GB" sz="1400" b="1" dirty="0">
                <a:solidFill>
                  <a:schemeClr val="accent5">
                    <a:lumMod val="75000"/>
                  </a:schemeClr>
                </a:solidFill>
              </a:rPr>
              <a:t>2. Question: Why are these products allowed to be sold if they are unsafe?</a:t>
            </a:r>
          </a:p>
          <a:p>
            <a:pPr algn="just"/>
            <a:endParaRPr lang="en-GB" sz="1400" dirty="0">
              <a:solidFill>
                <a:schemeClr val="bg1"/>
              </a:solidFill>
            </a:endParaRPr>
          </a:p>
          <a:p>
            <a:pPr algn="just"/>
            <a:r>
              <a:rPr lang="en-GB" sz="1400" b="1" dirty="0">
                <a:solidFill>
                  <a:schemeClr val="bg1"/>
                </a:solidFill>
              </a:rPr>
              <a:t>Answer</a:t>
            </a:r>
            <a:r>
              <a:rPr lang="en-GB" sz="1400" dirty="0">
                <a:solidFill>
                  <a:schemeClr val="bg1"/>
                </a:solidFill>
              </a:rPr>
              <a:t>: Some products are sold illegally or without proper checks, particularly through online marketplaces and social media sellers. Availability does not mean a product meets UK safety or legal requirements.</a:t>
            </a:r>
          </a:p>
          <a:p>
            <a:pPr algn="just"/>
            <a:endParaRPr lang="en-GB" sz="1400" b="1" dirty="0">
              <a:solidFill>
                <a:schemeClr val="bg1"/>
              </a:solidFill>
            </a:endParaRPr>
          </a:p>
          <a:p>
            <a:r>
              <a:rPr lang="en-GB" sz="1400" b="1" dirty="0">
                <a:solidFill>
                  <a:schemeClr val="accent5">
                    <a:lumMod val="75000"/>
                  </a:schemeClr>
                </a:solidFill>
              </a:rPr>
              <a:t>3. Question: What should consumers look out for when buying beauty products online?</a:t>
            </a:r>
          </a:p>
          <a:p>
            <a:pPr algn="just"/>
            <a:endParaRPr lang="en-GB" sz="1400" dirty="0">
              <a:solidFill>
                <a:schemeClr val="bg1"/>
              </a:solidFill>
            </a:endParaRPr>
          </a:p>
          <a:p>
            <a:pPr algn="just"/>
            <a:r>
              <a:rPr lang="en-GB" sz="1400" b="1" dirty="0">
                <a:solidFill>
                  <a:schemeClr val="bg1"/>
                </a:solidFill>
              </a:rPr>
              <a:t>Answer</a:t>
            </a:r>
            <a:r>
              <a:rPr lang="en-GB" sz="1400" dirty="0">
                <a:solidFill>
                  <a:schemeClr val="bg1"/>
                </a:solidFill>
              </a:rPr>
              <a:t>: Warning signs include missing or unclear ingredient lists, poor instructions, exaggerated claims, very low prices and sellers based outside the UK. These can indicate that a product has not been assessed for safety.</a:t>
            </a:r>
          </a:p>
        </p:txBody>
      </p:sp>
      <p:sp>
        <p:nvSpPr>
          <p:cNvPr id="4" name="TextBox 3">
            <a:extLst>
              <a:ext uri="{FF2B5EF4-FFF2-40B4-BE49-F238E27FC236}">
                <a16:creationId xmlns:a16="http://schemas.microsoft.com/office/drawing/2014/main" id="{896297E2-4B5A-A72A-E2CB-DC7C52BBBE1D}"/>
              </a:ext>
            </a:extLst>
          </p:cNvPr>
          <p:cNvSpPr txBox="1"/>
          <p:nvPr/>
        </p:nvSpPr>
        <p:spPr>
          <a:xfrm>
            <a:off x="1404843" y="6136921"/>
            <a:ext cx="9382314" cy="646986"/>
          </a:xfrm>
          <a:prstGeom prst="roundRect">
            <a:avLst/>
          </a:prstGeom>
          <a:ln w="28575">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a:solidFill>
                  <a:schemeClr val="accent5">
                    <a:lumMod val="75000"/>
                  </a:schemeClr>
                </a:solidFill>
              </a:rPr>
              <a:t>Encouraging questions during sessions helps audiences engage more confidently and supports better understanding of how harm can occur and how it can be avoided.</a:t>
            </a:r>
          </a:p>
        </p:txBody>
      </p:sp>
      <p:pic>
        <p:nvPicPr>
          <p:cNvPr id="9" name="Picture 8" descr="Close-up of raised hands at office training with speaker out of focus in background">
            <a:extLst>
              <a:ext uri="{FF2B5EF4-FFF2-40B4-BE49-F238E27FC236}">
                <a16:creationId xmlns:a16="http://schemas.microsoft.com/office/drawing/2014/main" id="{BEBBCB12-DEED-48BC-4EC9-2415A425E192}"/>
              </a:ext>
            </a:extLst>
          </p:cNvPr>
          <p:cNvPicPr>
            <a:picLocks noChangeAspect="1"/>
          </p:cNvPicPr>
          <p:nvPr/>
        </p:nvPicPr>
        <p:blipFill>
          <a:blip r:embed="rId2"/>
          <a:stretch>
            <a:fillRect/>
          </a:stretch>
        </p:blipFill>
        <p:spPr>
          <a:xfrm>
            <a:off x="6702055" y="1778437"/>
            <a:ext cx="4951686" cy="3301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76B40ACF-7151-D610-BD41-9F7491345B27}"/>
              </a:ext>
            </a:extLst>
          </p:cNvPr>
          <p:cNvGrpSpPr/>
          <p:nvPr/>
        </p:nvGrpSpPr>
        <p:grpSpPr>
          <a:xfrm>
            <a:off x="8235600" y="0"/>
            <a:ext cx="3956400" cy="1158815"/>
            <a:chOff x="229405" y="5242481"/>
            <a:chExt cx="3956400" cy="1158815"/>
          </a:xfrm>
        </p:grpSpPr>
        <p:pic>
          <p:nvPicPr>
            <p:cNvPr id="5" name="Picture 12" descr="CTSI branding, graphic design and website design by Frontmedia">
              <a:extLst>
                <a:ext uri="{FF2B5EF4-FFF2-40B4-BE49-F238E27FC236}">
                  <a16:creationId xmlns:a16="http://schemas.microsoft.com/office/drawing/2014/main" id="{390F1AEC-A24E-E7DB-5247-A3995808F7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6DAB182-4504-762E-2D66-34E82CEB8042}"/>
                </a:ext>
              </a:extLst>
            </p:cNvPr>
            <p:cNvPicPr>
              <a:picLocks noChangeAspect="1"/>
            </p:cNvPicPr>
            <p:nvPr/>
          </p:nvPicPr>
          <p:blipFill>
            <a:blip r:embed="rId4"/>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2738631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3E8D36-1A08-9707-5ED8-7D0A864FF830}"/>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16440AA6-A344-EA28-5B40-AFE189D814A8}"/>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A16AA7E6-0EBE-1CBA-87D8-B9BA05C11EBF}"/>
              </a:ext>
            </a:extLst>
          </p:cNvPr>
          <p:cNvSpPr txBox="1"/>
          <p:nvPr/>
        </p:nvSpPr>
        <p:spPr>
          <a:xfrm>
            <a:off x="1856509" y="2576945"/>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A60FA376-6A75-DAC3-D9F3-CE9037172439}"/>
              </a:ext>
            </a:extLst>
          </p:cNvPr>
          <p:cNvSpPr/>
          <p:nvPr/>
        </p:nvSpPr>
        <p:spPr>
          <a:xfrm>
            <a:off x="-504" y="0"/>
            <a:ext cx="5874327" cy="68580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4800" b="1" dirty="0">
              <a:latin typeface="+mj-lt"/>
            </a:endParaRPr>
          </a:p>
        </p:txBody>
      </p:sp>
      <p:sp>
        <p:nvSpPr>
          <p:cNvPr id="4" name="object 6" descr="$PPTXTitle">
            <a:extLst>
              <a:ext uri="{FF2B5EF4-FFF2-40B4-BE49-F238E27FC236}">
                <a16:creationId xmlns:a16="http://schemas.microsoft.com/office/drawing/2014/main" id="{DB7E7BD8-7E9B-3A92-53D3-084BB6EB02B9}"/>
              </a:ext>
            </a:extLst>
          </p:cNvPr>
          <p:cNvSpPr txBox="1">
            <a:spLocks noGrp="1"/>
          </p:cNvSpPr>
          <p:nvPr>
            <p:ph type="title"/>
          </p:nvPr>
        </p:nvSpPr>
        <p:spPr>
          <a:xfrm>
            <a:off x="308098" y="2699985"/>
            <a:ext cx="5565725" cy="1379673"/>
          </a:xfrm>
          <a:prstGeom prst="rect">
            <a:avLst/>
          </a:prstGeom>
        </p:spPr>
        <p:txBody>
          <a:bodyPr vert="horz" wrap="square" lIns="0" tIns="331470" rIns="0" bIns="0" rtlCol="0">
            <a:spAutoFit/>
          </a:bodyPr>
          <a:lstStyle/>
          <a:p>
            <a:pPr marL="12700" marR="5080">
              <a:lnSpc>
                <a:spcPct val="74700"/>
              </a:lnSpc>
              <a:spcBef>
                <a:spcPts val="2610"/>
              </a:spcBef>
            </a:pPr>
            <a:r>
              <a:rPr lang="en-GB" b="1" spc="-180" dirty="0">
                <a:solidFill>
                  <a:srgbClr val="FFFFFF"/>
                </a:solidFill>
              </a:rPr>
              <a:t>Visual and Digital Assets</a:t>
            </a:r>
            <a:br>
              <a:rPr lang="en-GB" b="1" spc="-180" dirty="0">
                <a:solidFill>
                  <a:srgbClr val="FFFFFF"/>
                </a:solidFill>
              </a:rPr>
            </a:br>
            <a:r>
              <a:rPr lang="en-GB" b="1" spc="-180" dirty="0">
                <a:solidFill>
                  <a:srgbClr val="FFFFFF"/>
                </a:solidFill>
              </a:rPr>
              <a:t>and Engagement Tools</a:t>
            </a:r>
            <a:endParaRPr b="1" dirty="0"/>
          </a:p>
        </p:txBody>
      </p:sp>
      <p:sp>
        <p:nvSpPr>
          <p:cNvPr id="7" name="AutoShape 4" descr="The Cost of Beauty - 2024 ">
            <a:extLst>
              <a:ext uri="{FF2B5EF4-FFF2-40B4-BE49-F238E27FC236}">
                <a16:creationId xmlns:a16="http://schemas.microsoft.com/office/drawing/2014/main" id="{9FF56340-A76D-19B5-8D14-398516009A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person using a nasal spray&#10;&#10;AI-generated content may be incorrect.">
            <a:extLst>
              <a:ext uri="{FF2B5EF4-FFF2-40B4-BE49-F238E27FC236}">
                <a16:creationId xmlns:a16="http://schemas.microsoft.com/office/drawing/2014/main" id="{46FDDCC7-BD4F-8B28-9D9C-1B9DD9B46119}"/>
              </a:ext>
            </a:extLst>
          </p:cNvPr>
          <p:cNvPicPr>
            <a:picLocks noChangeAspect="1"/>
          </p:cNvPicPr>
          <p:nvPr/>
        </p:nvPicPr>
        <p:blipFill>
          <a:blip r:embed="rId2">
            <a:alphaModFix/>
          </a:blip>
          <a:stretch>
            <a:fillRect/>
          </a:stretch>
        </p:blipFill>
        <p:spPr>
          <a:xfrm>
            <a:off x="6684858" y="3276600"/>
            <a:ext cx="2421067" cy="239017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 name="Picture 9">
            <a:extLst>
              <a:ext uri="{FF2B5EF4-FFF2-40B4-BE49-F238E27FC236}">
                <a16:creationId xmlns:a16="http://schemas.microsoft.com/office/drawing/2014/main" id="{1BE2D705-0CD6-9D3A-56F9-0F927C82518A}"/>
              </a:ext>
            </a:extLst>
          </p:cNvPr>
          <p:cNvPicPr>
            <a:picLocks noChangeAspect="1"/>
          </p:cNvPicPr>
          <p:nvPr/>
        </p:nvPicPr>
        <p:blipFill>
          <a:blip r:embed="rId3"/>
          <a:stretch>
            <a:fillRect/>
          </a:stretch>
        </p:blipFill>
        <p:spPr>
          <a:xfrm>
            <a:off x="7877453" y="1823061"/>
            <a:ext cx="2392967" cy="239017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3" name="Picture 12" descr="A close up of a person's eye&#10;&#10;AI-generated content may be incorrect.">
            <a:extLst>
              <a:ext uri="{FF2B5EF4-FFF2-40B4-BE49-F238E27FC236}">
                <a16:creationId xmlns:a16="http://schemas.microsoft.com/office/drawing/2014/main" id="{C551F384-8AE6-C240-2B1B-9EE25ACC2242}"/>
              </a:ext>
            </a:extLst>
          </p:cNvPr>
          <p:cNvPicPr>
            <a:picLocks noChangeAspect="1"/>
          </p:cNvPicPr>
          <p:nvPr/>
        </p:nvPicPr>
        <p:blipFill>
          <a:blip r:embed="rId4">
            <a:alphaModFix/>
          </a:blip>
          <a:stretch>
            <a:fillRect/>
          </a:stretch>
        </p:blipFill>
        <p:spPr>
          <a:xfrm>
            <a:off x="9124957" y="3276600"/>
            <a:ext cx="2421067" cy="240963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nvGrpSpPr>
          <p:cNvPr id="6" name="Group 5">
            <a:extLst>
              <a:ext uri="{FF2B5EF4-FFF2-40B4-BE49-F238E27FC236}">
                <a16:creationId xmlns:a16="http://schemas.microsoft.com/office/drawing/2014/main" id="{2E4D95E7-67D9-97D5-ACFD-09AE5C77DB2B}"/>
              </a:ext>
            </a:extLst>
          </p:cNvPr>
          <p:cNvGrpSpPr/>
          <p:nvPr/>
        </p:nvGrpSpPr>
        <p:grpSpPr>
          <a:xfrm>
            <a:off x="8235600" y="0"/>
            <a:ext cx="3956400" cy="1158815"/>
            <a:chOff x="229405" y="5242481"/>
            <a:chExt cx="3956400" cy="1158815"/>
          </a:xfrm>
        </p:grpSpPr>
        <p:pic>
          <p:nvPicPr>
            <p:cNvPr id="9" name="Picture 12" descr="CTSI branding, graphic design and website design by Frontmedia">
              <a:extLst>
                <a:ext uri="{FF2B5EF4-FFF2-40B4-BE49-F238E27FC236}">
                  <a16:creationId xmlns:a16="http://schemas.microsoft.com/office/drawing/2014/main" id="{490F9741-A4E0-9C3D-6B66-6309F8F715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342AAD5-F783-E7BF-3134-9A6EC1DE7BF0}"/>
                </a:ext>
              </a:extLst>
            </p:cNvPr>
            <p:cNvPicPr>
              <a:picLocks noChangeAspect="1"/>
            </p:cNvPicPr>
            <p:nvPr/>
          </p:nvPicPr>
          <p:blipFill>
            <a:blip r:embed="rId6"/>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683977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6BC6584-92A1-2715-87F0-8C21A9BA4FF2}"/>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23975848-1EEC-092B-0B26-F962E36DC43E}"/>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9B8B00AA-D1A5-74B6-1E70-CB8066C20AAF}"/>
              </a:ext>
            </a:extLst>
          </p:cNvPr>
          <p:cNvSpPr txBox="1"/>
          <p:nvPr/>
        </p:nvSpPr>
        <p:spPr>
          <a:xfrm>
            <a:off x="314915" y="326341"/>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Visual &amp; Digital Assets</a:t>
            </a:r>
          </a:p>
        </p:txBody>
      </p:sp>
      <p:sp>
        <p:nvSpPr>
          <p:cNvPr id="2" name="Rectangle 1">
            <a:extLst>
              <a:ext uri="{FF2B5EF4-FFF2-40B4-BE49-F238E27FC236}">
                <a16:creationId xmlns:a16="http://schemas.microsoft.com/office/drawing/2014/main" id="{55FD8A94-DBAB-7A1D-9C1D-0F3F9F2FEA58}"/>
              </a:ext>
            </a:extLst>
          </p:cNvPr>
          <p:cNvSpPr>
            <a:spLocks noChangeArrowheads="1"/>
          </p:cNvSpPr>
          <p:nvPr/>
        </p:nvSpPr>
        <p:spPr bwMode="auto">
          <a:xfrm>
            <a:off x="882805" y="1237459"/>
            <a:ext cx="1042639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chemeClr val="bg1"/>
                </a:solidFill>
              </a:rPr>
              <a:t>Visual and digital assets help communicate safety messages quickly and clearly, particularly for audiences who may not engage fully with written guidance. They are useful for starting conversations, reinforcing key points and supporting discussion during sessions.</a:t>
            </a:r>
          </a:p>
        </p:txBody>
      </p:sp>
      <p:sp>
        <p:nvSpPr>
          <p:cNvPr id="4" name="TextBox 3">
            <a:extLst>
              <a:ext uri="{FF2B5EF4-FFF2-40B4-BE49-F238E27FC236}">
                <a16:creationId xmlns:a16="http://schemas.microsoft.com/office/drawing/2014/main" id="{AF5BDAEF-9EDC-B815-5AEC-97612A270890}"/>
              </a:ext>
            </a:extLst>
          </p:cNvPr>
          <p:cNvSpPr txBox="1"/>
          <p:nvPr/>
        </p:nvSpPr>
        <p:spPr>
          <a:xfrm>
            <a:off x="882805" y="2723441"/>
            <a:ext cx="10426390" cy="3477875"/>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chemeClr val="bg1"/>
                </a:solidFill>
                <a:latin typeface="Arial" panose="020B0604020202020204" pitchFamily="34" charset="0"/>
                <a:cs typeface="Arial" panose="020B0604020202020204" pitchFamily="34" charset="0"/>
              </a:rPr>
              <a:t>The assets within this toolkit can be used during workshops, shared online, or displayed in public settings to extend reach beyond face-to-face activity.</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bg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chemeClr val="bg1"/>
                </a:solidFill>
                <a:latin typeface="Arial" panose="020B0604020202020204" pitchFamily="34" charset="0"/>
                <a:cs typeface="Arial" panose="020B0604020202020204" pitchFamily="34" charset="0"/>
              </a:rPr>
              <a:t>The toolkit includes: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bg1"/>
              </a:solidFill>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solidFill>
                  <a:schemeClr val="bg1"/>
                </a:solidFill>
                <a:latin typeface="Arial" panose="020B0604020202020204" pitchFamily="34" charset="0"/>
                <a:cs typeface="Arial" panose="020B0604020202020204" pitchFamily="34" charset="0"/>
              </a:rPr>
              <a:t>Social media templates for sharing consistent Cost of Beauty messages online. Any social media activity should use the campaign hashtag </a:t>
            </a:r>
            <a:r>
              <a:rPr lang="en-US" altLang="en-US" sz="2000" b="1" dirty="0">
                <a:solidFill>
                  <a:srgbClr val="7030A0"/>
                </a:solidFill>
                <a:latin typeface="Arial" panose="020B0604020202020204" pitchFamily="34" charset="0"/>
                <a:cs typeface="Arial" panose="020B0604020202020204" pitchFamily="34" charset="0"/>
              </a:rPr>
              <a:t>#</a:t>
            </a:r>
            <a:r>
              <a:rPr lang="en-US" altLang="en-US" sz="2000" b="1" dirty="0" err="1">
                <a:solidFill>
                  <a:srgbClr val="7030A0"/>
                </a:solidFill>
                <a:latin typeface="Arial" panose="020B0604020202020204" pitchFamily="34" charset="0"/>
                <a:cs typeface="Arial" panose="020B0604020202020204" pitchFamily="34" charset="0"/>
              </a:rPr>
              <a:t>CostofBeauty</a:t>
            </a:r>
            <a:r>
              <a:rPr lang="en-US" altLang="en-US" sz="2000" b="1" dirty="0">
                <a:solidFill>
                  <a:srgbClr val="7030A0"/>
                </a:solidFill>
                <a:latin typeface="Arial" panose="020B0604020202020204" pitchFamily="34" charset="0"/>
                <a:cs typeface="Arial" panose="020B0604020202020204"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solidFill>
                  <a:schemeClr val="bg1"/>
                </a:solidFill>
                <a:latin typeface="Arial" panose="020B0604020202020204" pitchFamily="34" charset="0"/>
                <a:cs typeface="Arial" panose="020B0604020202020204" pitchFamily="34" charset="0"/>
              </a:rPr>
              <a:t>Short videos to introduce risks and explain safer practice.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solidFill>
                  <a:schemeClr val="bg1"/>
                </a:solidFill>
                <a:latin typeface="Arial" panose="020B0604020202020204" pitchFamily="34" charset="0"/>
                <a:cs typeface="Arial" panose="020B0604020202020204" pitchFamily="34" charset="0"/>
              </a:rPr>
              <a:t>Posters and infographics for use in schools, salons and community venues.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solidFill>
                  <a:schemeClr val="bg1"/>
                </a:solidFill>
                <a:latin typeface="Arial" panose="020B0604020202020204" pitchFamily="34" charset="0"/>
                <a:cs typeface="Arial" panose="020B0604020202020204" pitchFamily="34" charset="0"/>
              </a:rPr>
              <a:t>Visual materials help make risks easier to </a:t>
            </a:r>
            <a:r>
              <a:rPr lang="en-US" altLang="en-US" sz="2000" dirty="0" err="1">
                <a:solidFill>
                  <a:schemeClr val="bg1"/>
                </a:solidFill>
                <a:latin typeface="Arial" panose="020B0604020202020204" pitchFamily="34" charset="0"/>
                <a:cs typeface="Arial" panose="020B0604020202020204" pitchFamily="34" charset="0"/>
              </a:rPr>
              <a:t>recognise</a:t>
            </a:r>
            <a:r>
              <a:rPr lang="en-US" altLang="en-US" sz="2000" dirty="0">
                <a:solidFill>
                  <a:schemeClr val="bg1"/>
                </a:solidFill>
                <a:latin typeface="Arial" panose="020B0604020202020204" pitchFamily="34" charset="0"/>
                <a:cs typeface="Arial" panose="020B0604020202020204" pitchFamily="34" charset="0"/>
              </a:rPr>
              <a:t> and remember, especially where unsafe products are promoted through images and short form video.</a:t>
            </a:r>
          </a:p>
        </p:txBody>
      </p:sp>
      <p:sp>
        <p:nvSpPr>
          <p:cNvPr id="3" name="TextBox 2">
            <a:extLst>
              <a:ext uri="{FF2B5EF4-FFF2-40B4-BE49-F238E27FC236}">
                <a16:creationId xmlns:a16="http://schemas.microsoft.com/office/drawing/2014/main" id="{CD3333A0-DEFF-AC44-8E2A-FDFF2F805F9F}"/>
              </a:ext>
            </a:extLst>
          </p:cNvPr>
          <p:cNvSpPr txBox="1"/>
          <p:nvPr/>
        </p:nvSpPr>
        <p:spPr>
          <a:xfrm>
            <a:off x="1404843" y="6344373"/>
            <a:ext cx="9382314" cy="374571"/>
          </a:xfrm>
          <a:prstGeom prst="roundRect">
            <a:avLst/>
          </a:prstGeom>
          <a:ln w="28575">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solidFill>
                  <a:schemeClr val="accent5">
                    <a:lumMod val="75000"/>
                  </a:schemeClr>
                </a:solidFill>
              </a:rPr>
              <a:t>Visual &amp; Digital assets can be found in the </a:t>
            </a:r>
            <a:r>
              <a:rPr lang="en-GB" sz="1600" b="1" dirty="0">
                <a:solidFill>
                  <a:schemeClr val="accent5">
                    <a:lumMod val="75000"/>
                  </a:schemeClr>
                </a:solidFill>
              </a:rPr>
              <a:t>‘Social Media Content’ </a:t>
            </a:r>
            <a:r>
              <a:rPr lang="en-GB" sz="1600" dirty="0">
                <a:solidFill>
                  <a:schemeClr val="accent5">
                    <a:lumMod val="75000"/>
                  </a:schemeClr>
                </a:solidFill>
              </a:rPr>
              <a:t>folder</a:t>
            </a:r>
          </a:p>
        </p:txBody>
      </p:sp>
      <p:grpSp>
        <p:nvGrpSpPr>
          <p:cNvPr id="5" name="Group 4">
            <a:extLst>
              <a:ext uri="{FF2B5EF4-FFF2-40B4-BE49-F238E27FC236}">
                <a16:creationId xmlns:a16="http://schemas.microsoft.com/office/drawing/2014/main" id="{C79AD49B-4A8A-61D0-9C58-0AD1C1966091}"/>
              </a:ext>
            </a:extLst>
          </p:cNvPr>
          <p:cNvGrpSpPr/>
          <p:nvPr/>
        </p:nvGrpSpPr>
        <p:grpSpPr>
          <a:xfrm>
            <a:off x="8235600" y="-2628"/>
            <a:ext cx="3956400" cy="1158815"/>
            <a:chOff x="229405" y="5242481"/>
            <a:chExt cx="3956400" cy="1158815"/>
          </a:xfrm>
        </p:grpSpPr>
        <p:pic>
          <p:nvPicPr>
            <p:cNvPr id="6" name="Picture 12" descr="CTSI branding, graphic design and website design by Frontmedia">
              <a:extLst>
                <a:ext uri="{FF2B5EF4-FFF2-40B4-BE49-F238E27FC236}">
                  <a16:creationId xmlns:a16="http://schemas.microsoft.com/office/drawing/2014/main" id="{59444E1C-7FB9-18D3-02F7-FAF9BD3593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4C62BAB-CBD2-12A1-219E-844B2FBEC9DC}"/>
                </a:ext>
              </a:extLst>
            </p:cNvPr>
            <p:cNvPicPr>
              <a:picLocks noChangeAspect="1"/>
            </p:cNvPicPr>
            <p:nvPr/>
          </p:nvPicPr>
          <p:blipFill>
            <a:blip r:embed="rId3"/>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2089143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BF4C3BD-C135-DB93-5192-A4982964682B}"/>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958F7FC1-FE76-635C-29F9-2CC8E7353E43}"/>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E3138825-E347-8526-3CDC-91DC7873D358}"/>
              </a:ext>
            </a:extLst>
          </p:cNvPr>
          <p:cNvSpPr txBox="1"/>
          <p:nvPr/>
        </p:nvSpPr>
        <p:spPr>
          <a:xfrm>
            <a:off x="431528" y="320188"/>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Engagement Tools</a:t>
            </a:r>
          </a:p>
        </p:txBody>
      </p:sp>
      <p:sp>
        <p:nvSpPr>
          <p:cNvPr id="5" name="TextBox 4">
            <a:extLst>
              <a:ext uri="{FF2B5EF4-FFF2-40B4-BE49-F238E27FC236}">
                <a16:creationId xmlns:a16="http://schemas.microsoft.com/office/drawing/2014/main" id="{AF64D2A0-E13F-7A3C-3E60-B99F48177D41}"/>
              </a:ext>
            </a:extLst>
          </p:cNvPr>
          <p:cNvSpPr txBox="1"/>
          <p:nvPr/>
        </p:nvSpPr>
        <p:spPr>
          <a:xfrm>
            <a:off x="6096000" y="1299437"/>
            <a:ext cx="5674919" cy="4247317"/>
          </a:xfrm>
          <a:prstGeom prst="rect">
            <a:avLst/>
          </a:prstGeom>
          <a:noFill/>
        </p:spPr>
        <p:txBody>
          <a:bodyPr wrap="square">
            <a:spAutoFit/>
          </a:bodyPr>
          <a:lstStyle/>
          <a:p>
            <a:r>
              <a:rPr lang="en-GB" dirty="0">
                <a:solidFill>
                  <a:schemeClr val="bg1"/>
                </a:solidFill>
                <a:latin typeface="Arial" panose="020B0604020202020204" pitchFamily="34" charset="0"/>
                <a:cs typeface="Arial" panose="020B0604020202020204" pitchFamily="34" charset="0"/>
              </a:rPr>
              <a:t>To support interactive delivery, the toolkit includes a range of engagement tools that can be used flexibly across different audiences and settings.</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These include:</a:t>
            </a: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Session guides with suggested structures, timings and key talking points to support confident delivery</a:t>
            </a: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Discussion prompts focused on online trends, social media influence and consumer behaviour</a:t>
            </a: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Quizzes to assess understanding before and after sessions and encourage audience participation</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These tools help reinforce learning, prompt discussion and support meaningful engagement rather than one way information delivery.</a:t>
            </a:r>
          </a:p>
        </p:txBody>
      </p:sp>
      <p:sp>
        <p:nvSpPr>
          <p:cNvPr id="8" name="TextBox 7">
            <a:extLst>
              <a:ext uri="{FF2B5EF4-FFF2-40B4-BE49-F238E27FC236}">
                <a16:creationId xmlns:a16="http://schemas.microsoft.com/office/drawing/2014/main" id="{5EB30216-CE09-8687-8040-8C9C7448577B}"/>
              </a:ext>
            </a:extLst>
          </p:cNvPr>
          <p:cNvSpPr txBox="1"/>
          <p:nvPr/>
        </p:nvSpPr>
        <p:spPr>
          <a:xfrm>
            <a:off x="1142733" y="5974912"/>
            <a:ext cx="9382314" cy="374571"/>
          </a:xfrm>
          <a:prstGeom prst="roundRect">
            <a:avLst/>
          </a:prstGeom>
          <a:ln w="28575">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solidFill>
                  <a:schemeClr val="accent5">
                    <a:lumMod val="75000"/>
                  </a:schemeClr>
                </a:solidFill>
              </a:rPr>
              <a:t>Engagement tools can be found in the ‘</a:t>
            </a:r>
            <a:r>
              <a:rPr lang="en-GB" sz="1600" b="1" dirty="0">
                <a:solidFill>
                  <a:schemeClr val="accent5">
                    <a:lumMod val="75000"/>
                  </a:schemeClr>
                </a:solidFill>
              </a:rPr>
              <a:t>Community &amp; Education’ </a:t>
            </a:r>
            <a:r>
              <a:rPr lang="en-GB" sz="1600" dirty="0">
                <a:solidFill>
                  <a:schemeClr val="accent5">
                    <a:lumMod val="75000"/>
                  </a:schemeClr>
                </a:solidFill>
              </a:rPr>
              <a:t>folder.</a:t>
            </a:r>
          </a:p>
        </p:txBody>
      </p:sp>
      <p:pic>
        <p:nvPicPr>
          <p:cNvPr id="3074" name="Picture 2">
            <a:extLst>
              <a:ext uri="{FF2B5EF4-FFF2-40B4-BE49-F238E27FC236}">
                <a16:creationId xmlns:a16="http://schemas.microsoft.com/office/drawing/2014/main" id="{D526AD75-ECBD-C1B9-7BF4-66DE154D2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98" y="1581164"/>
            <a:ext cx="5525792" cy="3683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a:extLst>
              <a:ext uri="{FF2B5EF4-FFF2-40B4-BE49-F238E27FC236}">
                <a16:creationId xmlns:a16="http://schemas.microsoft.com/office/drawing/2014/main" id="{CAB29A76-F463-2767-E00F-41BBDD2C344C}"/>
              </a:ext>
            </a:extLst>
          </p:cNvPr>
          <p:cNvGrpSpPr/>
          <p:nvPr/>
        </p:nvGrpSpPr>
        <p:grpSpPr>
          <a:xfrm>
            <a:off x="8235600" y="0"/>
            <a:ext cx="3956400" cy="1158815"/>
            <a:chOff x="229405" y="5242481"/>
            <a:chExt cx="3956400" cy="1158815"/>
          </a:xfrm>
        </p:grpSpPr>
        <p:pic>
          <p:nvPicPr>
            <p:cNvPr id="3" name="Picture 12" descr="CTSI branding, graphic design and website design by Frontmedia">
              <a:extLst>
                <a:ext uri="{FF2B5EF4-FFF2-40B4-BE49-F238E27FC236}">
                  <a16:creationId xmlns:a16="http://schemas.microsoft.com/office/drawing/2014/main" id="{1C9E015B-286B-E840-6842-D6A30E2458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67F78BC-99B1-FB1D-8810-C2BB0515239B}"/>
                </a:ext>
              </a:extLst>
            </p:cNvPr>
            <p:cNvPicPr>
              <a:picLocks noChangeAspect="1"/>
            </p:cNvPicPr>
            <p:nvPr/>
          </p:nvPicPr>
          <p:blipFill>
            <a:blip r:embed="rId4"/>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1324319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D83E870-6AB0-B2AE-3A32-259769503DE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BEAB1C2E-050C-B34D-5C51-E3C80C436509}"/>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30D6CC8C-B8CA-37D1-92F2-324FEB7980BE}"/>
              </a:ext>
            </a:extLst>
          </p:cNvPr>
          <p:cNvSpPr txBox="1"/>
          <p:nvPr/>
        </p:nvSpPr>
        <p:spPr>
          <a:xfrm>
            <a:off x="431528" y="320188"/>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Community &amp; Education Folder Guide</a:t>
            </a:r>
          </a:p>
        </p:txBody>
      </p:sp>
      <p:sp>
        <p:nvSpPr>
          <p:cNvPr id="5" name="TextBox 4">
            <a:extLst>
              <a:ext uri="{FF2B5EF4-FFF2-40B4-BE49-F238E27FC236}">
                <a16:creationId xmlns:a16="http://schemas.microsoft.com/office/drawing/2014/main" id="{3EAC6D89-C87D-8B7E-F7D5-EA9E9EB42A14}"/>
              </a:ext>
            </a:extLst>
          </p:cNvPr>
          <p:cNvSpPr txBox="1"/>
          <p:nvPr/>
        </p:nvSpPr>
        <p:spPr>
          <a:xfrm>
            <a:off x="225253" y="1135601"/>
            <a:ext cx="6304276" cy="4801314"/>
          </a:xfrm>
          <a:prstGeom prst="rect">
            <a:avLst/>
          </a:prstGeom>
          <a:noFill/>
        </p:spPr>
        <p:txBody>
          <a:bodyPr wrap="square">
            <a:spAutoFit/>
          </a:bodyPr>
          <a:lstStyle/>
          <a:p>
            <a:r>
              <a:rPr lang="en-GB" dirty="0">
                <a:solidFill>
                  <a:schemeClr val="bg1"/>
                </a:solidFill>
                <a:latin typeface="Arial" panose="020B0604020202020204" pitchFamily="34" charset="0"/>
                <a:cs typeface="Arial" panose="020B0604020202020204" pitchFamily="34" charset="0"/>
              </a:rPr>
              <a:t>The Community and Education folder brings together resources to support local engagement, awareness sessions and educational activity. Within this folder, the Quiz examples subfolder contains a set of sample quizzes linked to the campaign. These are provided as guidance only and can be adapted, shortened or reworked to suit different audiences, settings and time available.</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The quiz examples are broken down into categories based on age groups, general consumers, and professionals, allowing sessions to be tailored to the audience.</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The folder also includes supporting materials such as consumer safety tips, images of real life products to prompt discussion, and a session delivery guide to support structured delivery. All content is intended to be used flexibly alongside the wider Cost of Beauty campaign materials.</a:t>
            </a:r>
          </a:p>
        </p:txBody>
      </p:sp>
      <p:pic>
        <p:nvPicPr>
          <p:cNvPr id="17" name="Picture 16" descr="A paper with text on it&#10;&#10;AI-generated content may be incorrect.">
            <a:extLst>
              <a:ext uri="{FF2B5EF4-FFF2-40B4-BE49-F238E27FC236}">
                <a16:creationId xmlns:a16="http://schemas.microsoft.com/office/drawing/2014/main" id="{A7D68C8D-A5A4-F216-709E-85E4830FCE86}"/>
              </a:ext>
            </a:extLst>
          </p:cNvPr>
          <p:cNvPicPr>
            <a:picLocks noChangeAspect="1"/>
          </p:cNvPicPr>
          <p:nvPr/>
        </p:nvPicPr>
        <p:blipFill>
          <a:blip r:embed="rId3"/>
          <a:stretch>
            <a:fillRect/>
          </a:stretch>
        </p:blipFill>
        <p:spPr>
          <a:xfrm rot="1033365">
            <a:off x="8160349" y="2131225"/>
            <a:ext cx="2565753" cy="3655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41B36F70-2B67-B285-98FE-792654E1092C}"/>
              </a:ext>
            </a:extLst>
          </p:cNvPr>
          <p:cNvGrpSpPr/>
          <p:nvPr/>
        </p:nvGrpSpPr>
        <p:grpSpPr>
          <a:xfrm>
            <a:off x="7373312" y="1844312"/>
            <a:ext cx="4139825" cy="4398771"/>
            <a:chOff x="7333967" y="1818421"/>
            <a:chExt cx="4139825" cy="4398771"/>
          </a:xfrm>
        </p:grpSpPr>
        <p:pic>
          <p:nvPicPr>
            <p:cNvPr id="9" name="Picture 8" descr="A paper with text on it&#10;&#10;AI-generated content may be incorrect.">
              <a:extLst>
                <a:ext uri="{FF2B5EF4-FFF2-40B4-BE49-F238E27FC236}">
                  <a16:creationId xmlns:a16="http://schemas.microsoft.com/office/drawing/2014/main" id="{2493E65C-A819-658E-15FA-997CA63291B5}"/>
                </a:ext>
              </a:extLst>
            </p:cNvPr>
            <p:cNvPicPr>
              <a:picLocks noChangeAspect="1"/>
            </p:cNvPicPr>
            <p:nvPr/>
          </p:nvPicPr>
          <p:blipFill>
            <a:blip r:embed="rId4"/>
            <a:stretch>
              <a:fillRect/>
            </a:stretch>
          </p:blipFill>
          <p:spPr>
            <a:xfrm rot="1531658">
              <a:off x="8105246" y="1818421"/>
              <a:ext cx="2718603" cy="3896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aper with text on it&#10;&#10;AI-generated content may be incorrect.">
              <a:extLst>
                <a:ext uri="{FF2B5EF4-FFF2-40B4-BE49-F238E27FC236}">
                  <a16:creationId xmlns:a16="http://schemas.microsoft.com/office/drawing/2014/main" id="{407600AF-B4C4-432B-39A6-1110F7918424}"/>
                </a:ext>
              </a:extLst>
            </p:cNvPr>
            <p:cNvPicPr>
              <a:picLocks noChangeAspect="1"/>
            </p:cNvPicPr>
            <p:nvPr/>
          </p:nvPicPr>
          <p:blipFill>
            <a:blip r:embed="rId5"/>
            <a:stretch>
              <a:fillRect/>
            </a:stretch>
          </p:blipFill>
          <p:spPr>
            <a:xfrm rot="19818980">
              <a:off x="7333967" y="1838792"/>
              <a:ext cx="2999293" cy="4292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aper with text on it&#10;&#10;AI-generated content may be incorrect.">
              <a:extLst>
                <a:ext uri="{FF2B5EF4-FFF2-40B4-BE49-F238E27FC236}">
                  <a16:creationId xmlns:a16="http://schemas.microsoft.com/office/drawing/2014/main" id="{20F6FDCC-856A-9C2E-95B4-4A611E42891C}"/>
                </a:ext>
              </a:extLst>
            </p:cNvPr>
            <p:cNvPicPr>
              <a:picLocks noChangeAspect="1"/>
            </p:cNvPicPr>
            <p:nvPr/>
          </p:nvPicPr>
          <p:blipFill>
            <a:blip r:embed="rId6"/>
            <a:stretch>
              <a:fillRect/>
            </a:stretch>
          </p:blipFill>
          <p:spPr>
            <a:xfrm rot="1787530">
              <a:off x="8735985" y="2530157"/>
              <a:ext cx="2737807" cy="3577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questionnaire with text on it&#10;&#10;AI-generated content may be incorrect.">
              <a:extLst>
                <a:ext uri="{FF2B5EF4-FFF2-40B4-BE49-F238E27FC236}">
                  <a16:creationId xmlns:a16="http://schemas.microsoft.com/office/drawing/2014/main" id="{B7034653-F5F9-82FA-2D04-586E484DA522}"/>
                </a:ext>
              </a:extLst>
            </p:cNvPr>
            <p:cNvPicPr>
              <a:picLocks noChangeAspect="1"/>
            </p:cNvPicPr>
            <p:nvPr/>
          </p:nvPicPr>
          <p:blipFill>
            <a:blip r:embed="rId7"/>
            <a:stretch>
              <a:fillRect/>
            </a:stretch>
          </p:blipFill>
          <p:spPr>
            <a:xfrm rot="20476826">
              <a:off x="7902629" y="2007165"/>
              <a:ext cx="3060250" cy="397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 document with text on it&#10;&#10;AI-generated content may be incorrect.">
              <a:extLst>
                <a:ext uri="{FF2B5EF4-FFF2-40B4-BE49-F238E27FC236}">
                  <a16:creationId xmlns:a16="http://schemas.microsoft.com/office/drawing/2014/main" id="{346FF576-8BEA-B16E-8211-9FF99A9CBF8C}"/>
                </a:ext>
              </a:extLst>
            </p:cNvPr>
            <p:cNvPicPr>
              <a:picLocks noChangeAspect="1"/>
            </p:cNvPicPr>
            <p:nvPr/>
          </p:nvPicPr>
          <p:blipFill>
            <a:blip r:embed="rId8"/>
            <a:stretch>
              <a:fillRect/>
            </a:stretch>
          </p:blipFill>
          <p:spPr>
            <a:xfrm rot="1007987">
              <a:off x="7637454" y="1870380"/>
              <a:ext cx="3051202" cy="4346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 name="Group 1">
            <a:extLst>
              <a:ext uri="{FF2B5EF4-FFF2-40B4-BE49-F238E27FC236}">
                <a16:creationId xmlns:a16="http://schemas.microsoft.com/office/drawing/2014/main" id="{3A4BE409-93D4-4BCB-4BE4-54E907FF5438}"/>
              </a:ext>
            </a:extLst>
          </p:cNvPr>
          <p:cNvGrpSpPr/>
          <p:nvPr/>
        </p:nvGrpSpPr>
        <p:grpSpPr>
          <a:xfrm>
            <a:off x="8235599" y="-692"/>
            <a:ext cx="3956400" cy="1158815"/>
            <a:chOff x="229405" y="5242481"/>
            <a:chExt cx="3956400" cy="1158815"/>
          </a:xfrm>
        </p:grpSpPr>
        <p:pic>
          <p:nvPicPr>
            <p:cNvPr id="3" name="Picture 12" descr="CTSI branding, graphic design and website design by Frontmedia">
              <a:extLst>
                <a:ext uri="{FF2B5EF4-FFF2-40B4-BE49-F238E27FC236}">
                  <a16:creationId xmlns:a16="http://schemas.microsoft.com/office/drawing/2014/main" id="{C2904FF4-C9E4-4B3E-8293-485ACC31244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EE09E5-1CBE-4F67-BCF7-691A42F95099}"/>
                </a:ext>
              </a:extLst>
            </p:cNvPr>
            <p:cNvPicPr>
              <a:picLocks noChangeAspect="1"/>
            </p:cNvPicPr>
            <p:nvPr/>
          </p:nvPicPr>
          <p:blipFill>
            <a:blip r:embed="rId10"/>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535149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640F4C8-10EA-F269-DE5F-EAA4CC8F8FC2}"/>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9B60E7D9-F2CE-D252-2693-12120A05720F}"/>
              </a:ext>
            </a:extLst>
          </p:cNvPr>
          <p:cNvSpPr txBox="1"/>
          <p:nvPr/>
        </p:nvSpPr>
        <p:spPr>
          <a:xfrm>
            <a:off x="1230923" y="931985"/>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D98792D3-1B2D-08E6-E7F2-CBC5C0F5CFE7}"/>
              </a:ext>
            </a:extLst>
          </p:cNvPr>
          <p:cNvSpPr txBox="1"/>
          <p:nvPr/>
        </p:nvSpPr>
        <p:spPr>
          <a:xfrm>
            <a:off x="215764" y="301606"/>
            <a:ext cx="7638782" cy="584775"/>
          </a:xfrm>
          <a:prstGeom prst="rect">
            <a:avLst/>
          </a:prstGeom>
          <a:noFill/>
        </p:spPr>
        <p:txBody>
          <a:bodyPr wrap="square" rtlCol="0">
            <a:spAutoFit/>
          </a:bodyPr>
          <a:lstStyle/>
          <a:p>
            <a:r>
              <a:rPr lang="en-US" sz="3200" b="1" dirty="0">
                <a:solidFill>
                  <a:schemeClr val="accent5">
                    <a:lumMod val="75000"/>
                  </a:schemeClr>
                </a:solidFill>
                <a:latin typeface="Arial" panose="020B0604020202020204" pitchFamily="34" charset="0"/>
                <a:cs typeface="Arial" panose="020B0604020202020204" pitchFamily="34" charset="0"/>
              </a:rPr>
              <a:t>Example Social Media Posts</a:t>
            </a:r>
          </a:p>
        </p:txBody>
      </p:sp>
      <p:sp>
        <p:nvSpPr>
          <p:cNvPr id="2" name="TextBox 1">
            <a:extLst>
              <a:ext uri="{FF2B5EF4-FFF2-40B4-BE49-F238E27FC236}">
                <a16:creationId xmlns:a16="http://schemas.microsoft.com/office/drawing/2014/main" id="{10725535-20A6-1B0C-C57D-79A8FA7703DD}"/>
              </a:ext>
            </a:extLst>
          </p:cNvPr>
          <p:cNvSpPr txBox="1"/>
          <p:nvPr/>
        </p:nvSpPr>
        <p:spPr>
          <a:xfrm>
            <a:off x="643563" y="1801779"/>
            <a:ext cx="10740055" cy="153725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endParaRPr lang="en-US" dirty="0"/>
          </a:p>
        </p:txBody>
      </p:sp>
      <p:sp>
        <p:nvSpPr>
          <p:cNvPr id="3" name="TextBox 2">
            <a:extLst>
              <a:ext uri="{FF2B5EF4-FFF2-40B4-BE49-F238E27FC236}">
                <a16:creationId xmlns:a16="http://schemas.microsoft.com/office/drawing/2014/main" id="{B15486C9-4908-4E3C-9EFC-0933514D74B7}"/>
              </a:ext>
            </a:extLst>
          </p:cNvPr>
          <p:cNvSpPr txBox="1"/>
          <p:nvPr/>
        </p:nvSpPr>
        <p:spPr>
          <a:xfrm>
            <a:off x="643563" y="3339031"/>
            <a:ext cx="10740055" cy="153725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endParaRPr lang="en-US" dirty="0"/>
          </a:p>
        </p:txBody>
      </p:sp>
      <p:sp>
        <p:nvSpPr>
          <p:cNvPr id="4" name="TextBox 3">
            <a:extLst>
              <a:ext uri="{FF2B5EF4-FFF2-40B4-BE49-F238E27FC236}">
                <a16:creationId xmlns:a16="http://schemas.microsoft.com/office/drawing/2014/main" id="{1DBB2A9E-9282-A2D8-319D-E31A47D9FCBD}"/>
              </a:ext>
            </a:extLst>
          </p:cNvPr>
          <p:cNvSpPr txBox="1"/>
          <p:nvPr/>
        </p:nvSpPr>
        <p:spPr>
          <a:xfrm>
            <a:off x="643563" y="4876283"/>
            <a:ext cx="10740055" cy="153725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endParaRPr lang="en-US" dirty="0"/>
          </a:p>
        </p:txBody>
      </p:sp>
      <p:sp>
        <p:nvSpPr>
          <p:cNvPr id="7" name="TextBox 6">
            <a:extLst>
              <a:ext uri="{FF2B5EF4-FFF2-40B4-BE49-F238E27FC236}">
                <a16:creationId xmlns:a16="http://schemas.microsoft.com/office/drawing/2014/main" id="{A7ACBAEF-55FD-70EA-AC88-762963E8D795}"/>
              </a:ext>
            </a:extLst>
          </p:cNvPr>
          <p:cNvSpPr txBox="1"/>
          <p:nvPr/>
        </p:nvSpPr>
        <p:spPr>
          <a:xfrm>
            <a:off x="553455" y="1032338"/>
            <a:ext cx="10588488" cy="646331"/>
          </a:xfrm>
          <a:prstGeom prst="rect">
            <a:avLst/>
          </a:prstGeom>
          <a:noFill/>
        </p:spPr>
        <p:txBody>
          <a:bodyPr wrap="square">
            <a:spAutoFit/>
          </a:bodyPr>
          <a:lstStyle/>
          <a:p>
            <a:pPr>
              <a:buNone/>
            </a:pPr>
            <a:r>
              <a:rPr lang="en-GB" dirty="0">
                <a:solidFill>
                  <a:srgbClr val="000000"/>
                </a:solidFill>
                <a:effectLst/>
                <a:latin typeface="Arial" panose="020B0604020202020204" pitchFamily="34" charset="0"/>
              </a:rPr>
              <a:t>Don’t forget to tag us in your posts so we can share them!</a:t>
            </a:r>
          </a:p>
          <a:p>
            <a:pPr>
              <a:buNone/>
            </a:pPr>
            <a:r>
              <a:rPr lang="en-GB" dirty="0">
                <a:solidFill>
                  <a:srgbClr val="0000FF"/>
                </a:solidFill>
                <a:effectLst/>
                <a:latin typeface="Arial" panose="020B0604020202020204" pitchFamily="34" charset="0"/>
                <a:hlinkClick r:id="rId2"/>
              </a:rPr>
              <a:t>LinkedIn</a:t>
            </a:r>
            <a:r>
              <a:rPr lang="en-GB" dirty="0">
                <a:solidFill>
                  <a:srgbClr val="0000FF"/>
                </a:solidFill>
                <a:effectLst/>
                <a:latin typeface="Arial" panose="020B0604020202020204" pitchFamily="34" charset="0"/>
              </a:rPr>
              <a:t> </a:t>
            </a:r>
            <a:r>
              <a:rPr lang="en-GB" dirty="0">
                <a:solidFill>
                  <a:srgbClr val="000000"/>
                </a:solidFill>
                <a:effectLst/>
                <a:latin typeface="Arial" panose="020B0604020202020204" pitchFamily="34" charset="0"/>
              </a:rPr>
              <a:t>; </a:t>
            </a:r>
            <a:r>
              <a:rPr lang="en-GB" dirty="0">
                <a:solidFill>
                  <a:srgbClr val="0000FF"/>
                </a:solidFill>
                <a:effectLst/>
                <a:latin typeface="Arial" panose="020B0604020202020204" pitchFamily="34" charset="0"/>
                <a:hlinkClick r:id="rId3"/>
              </a:rPr>
              <a:t>Facebook</a:t>
            </a:r>
            <a:r>
              <a:rPr lang="en-GB" dirty="0">
                <a:solidFill>
                  <a:srgbClr val="000000"/>
                </a:solidFill>
                <a:effectLst/>
                <a:latin typeface="Arial" panose="020B0604020202020204" pitchFamily="34" charset="0"/>
              </a:rPr>
              <a:t>; </a:t>
            </a:r>
            <a:r>
              <a:rPr lang="en-GB" dirty="0">
                <a:solidFill>
                  <a:srgbClr val="0000FF"/>
                </a:solidFill>
                <a:effectLst/>
                <a:latin typeface="Arial" panose="020B0604020202020204" pitchFamily="34" charset="0"/>
                <a:hlinkClick r:id="rId4"/>
              </a:rPr>
              <a:t>Instagram</a:t>
            </a:r>
            <a:r>
              <a:rPr lang="en-GB" dirty="0">
                <a:solidFill>
                  <a:srgbClr val="000000"/>
                </a:solidFill>
                <a:effectLst/>
                <a:latin typeface="Arial" panose="020B0604020202020204" pitchFamily="34" charset="0"/>
              </a:rPr>
              <a:t> (@</a:t>
            </a:r>
            <a:r>
              <a:rPr lang="en-GB" dirty="0" err="1">
                <a:solidFill>
                  <a:srgbClr val="000000"/>
                </a:solidFill>
                <a:effectLst/>
                <a:latin typeface="Arial" panose="020B0604020202020204" pitchFamily="34" charset="0"/>
              </a:rPr>
              <a:t>ctsi_headoffice</a:t>
            </a:r>
            <a:r>
              <a:rPr lang="en-GB" dirty="0">
                <a:solidFill>
                  <a:srgbClr val="000000"/>
                </a:solidFill>
                <a:effectLst/>
                <a:latin typeface="Arial" panose="020B0604020202020204" pitchFamily="34" charset="0"/>
              </a:rPr>
              <a:t>); </a:t>
            </a:r>
            <a:r>
              <a:rPr lang="en-GB" dirty="0">
                <a:solidFill>
                  <a:srgbClr val="0000FF"/>
                </a:solidFill>
                <a:latin typeface="Arial" panose="020B0604020202020204" pitchFamily="34" charset="0"/>
                <a:hlinkClick r:id="rId5"/>
              </a:rPr>
              <a:t>X (formally Twitter)</a:t>
            </a:r>
            <a:r>
              <a:rPr lang="en-GB" dirty="0">
                <a:solidFill>
                  <a:srgbClr val="000000"/>
                </a:solidFill>
                <a:effectLst/>
                <a:latin typeface="Arial" panose="020B0604020202020204" pitchFamily="34" charset="0"/>
                <a:hlinkClick r:id="rId5"/>
              </a:rPr>
              <a:t> </a:t>
            </a:r>
            <a:r>
              <a:rPr lang="en-GB" dirty="0">
                <a:solidFill>
                  <a:srgbClr val="000000"/>
                </a:solidFill>
                <a:effectLst/>
                <a:latin typeface="Arial" panose="020B0604020202020204" pitchFamily="34" charset="0"/>
              </a:rPr>
              <a:t>(@</a:t>
            </a:r>
            <a:r>
              <a:rPr lang="en-GB" dirty="0">
                <a:solidFill>
                  <a:srgbClr val="000000"/>
                </a:solidFill>
                <a:latin typeface="Arial" panose="020B0604020202020204" pitchFamily="34" charset="0"/>
              </a:rPr>
              <a:t>CTSI_UK</a:t>
            </a:r>
            <a:r>
              <a:rPr lang="en-GB" dirty="0">
                <a:solidFill>
                  <a:srgbClr val="000000"/>
                </a:solidFill>
                <a:effectLst/>
                <a:latin typeface="Arial" panose="020B0604020202020204" pitchFamily="34" charset="0"/>
              </a:rPr>
              <a:t>)</a:t>
            </a:r>
          </a:p>
        </p:txBody>
      </p:sp>
      <p:sp>
        <p:nvSpPr>
          <p:cNvPr id="10" name="TextBox 9">
            <a:extLst>
              <a:ext uri="{FF2B5EF4-FFF2-40B4-BE49-F238E27FC236}">
                <a16:creationId xmlns:a16="http://schemas.microsoft.com/office/drawing/2014/main" id="{634F095F-84AF-F47C-E3BC-3B0AA561C7E0}"/>
              </a:ext>
            </a:extLst>
          </p:cNvPr>
          <p:cNvSpPr txBox="1"/>
          <p:nvPr/>
        </p:nvSpPr>
        <p:spPr>
          <a:xfrm>
            <a:off x="643563" y="1812451"/>
            <a:ext cx="10740055" cy="1569660"/>
          </a:xfrm>
          <a:prstGeom prst="rect">
            <a:avLst/>
          </a:prstGeom>
          <a:noFill/>
        </p:spPr>
        <p:txBody>
          <a:bodyPr wrap="square">
            <a:spAutoFit/>
          </a:bodyPr>
          <a:lstStyle/>
          <a:p>
            <a:r>
              <a:rPr lang="en-GB" sz="1600" b="1" dirty="0">
                <a:solidFill>
                  <a:schemeClr val="bg1"/>
                </a:solidFill>
                <a:latin typeface="Arial" panose="020B0604020202020204" pitchFamily="34" charset="0"/>
                <a:cs typeface="Arial" panose="020B0604020202020204" pitchFamily="34" charset="0"/>
              </a:rPr>
              <a:t>Facebook:</a:t>
            </a:r>
            <a:br>
              <a:rPr lang="en-GB" sz="1600"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Just because a beauty product is for sale online does not mean it is safe. Unregulated eyelash kits, nail adhesives and skin lightening creams can cause serious harm, including burns and allergic reactions.</a:t>
            </a:r>
            <a:br>
              <a:rPr lang="en-GB" sz="1600"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Find out how to spot unsafe products and protect yourself: </a:t>
            </a:r>
            <a:r>
              <a:rPr lang="en-GB" sz="1600" dirty="0" err="1">
                <a:solidFill>
                  <a:schemeClr val="bg1"/>
                </a:solidFill>
                <a:latin typeface="Arial" panose="020B0604020202020204" pitchFamily="34" charset="0"/>
                <a:cs typeface="Arial" panose="020B0604020202020204" pitchFamily="34" charset="0"/>
              </a:rPr>
              <a:t>www.tradingstandards.uk</a:t>
            </a:r>
            <a:r>
              <a:rPr lang="en-GB" sz="1600" dirty="0">
                <a:solidFill>
                  <a:schemeClr val="bg1"/>
                </a:solidFill>
                <a:latin typeface="Arial" panose="020B0604020202020204" pitchFamily="34" charset="0"/>
                <a:cs typeface="Arial" panose="020B0604020202020204" pitchFamily="34" charset="0"/>
              </a:rPr>
              <a:t>/news-policy-campaigns/campaigns/cost-of-beauty-2025/</a:t>
            </a:r>
            <a:br>
              <a:rPr lang="en-GB" sz="1600" dirty="0">
                <a:solidFill>
                  <a:schemeClr val="bg1"/>
                </a:solidFill>
                <a:latin typeface="Arial" panose="020B0604020202020204" pitchFamily="34" charset="0"/>
                <a:cs typeface="Arial" panose="020B0604020202020204" pitchFamily="34" charset="0"/>
              </a:rPr>
            </a:br>
            <a:r>
              <a:rPr lang="en-GB" sz="1600" dirty="0">
                <a:solidFill>
                  <a:schemeClr val="accent5">
                    <a:lumMod val="75000"/>
                  </a:schemeClr>
                </a:solidFill>
                <a:latin typeface="Arial" panose="020B0604020202020204" pitchFamily="34" charset="0"/>
                <a:cs typeface="Arial" panose="020B0604020202020204" pitchFamily="34" charset="0"/>
              </a:rPr>
              <a:t>#CostofBeauty</a:t>
            </a:r>
            <a:endParaRPr lang="en-US" sz="1600" dirty="0">
              <a:solidFill>
                <a:schemeClr val="accent5">
                  <a:lumMod val="7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656AA14-D20E-4E33-C17D-DFECB509D622}"/>
              </a:ext>
            </a:extLst>
          </p:cNvPr>
          <p:cNvSpPr txBox="1"/>
          <p:nvPr/>
        </p:nvSpPr>
        <p:spPr>
          <a:xfrm>
            <a:off x="643562" y="3382111"/>
            <a:ext cx="10740054" cy="1323439"/>
          </a:xfrm>
          <a:prstGeom prst="rect">
            <a:avLst/>
          </a:prstGeom>
          <a:noFill/>
        </p:spPr>
        <p:txBody>
          <a:bodyPr wrap="square">
            <a:spAutoFit/>
          </a:bodyPr>
          <a:lstStyle/>
          <a:p>
            <a:r>
              <a:rPr lang="en-GB" sz="1600" b="1" dirty="0">
                <a:solidFill>
                  <a:srgbClr val="000000"/>
                </a:solidFill>
                <a:latin typeface="Arial" panose="020B0604020202020204" pitchFamily="34" charset="0"/>
                <a:cs typeface="Arial" panose="020B0604020202020204" pitchFamily="34" charset="0"/>
              </a:rPr>
              <a:t>Instagram:</a:t>
            </a:r>
            <a:endParaRPr lang="en-GB" sz="1600" b="1" i="0" u="none" strike="noStrike" dirty="0">
              <a:solidFill>
                <a:srgbClr val="000000"/>
              </a:solidFill>
              <a:effectLst/>
              <a:latin typeface="Arial" panose="020B0604020202020204" pitchFamily="34" charset="0"/>
              <a:cs typeface="Arial" panose="020B0604020202020204" pitchFamily="34" charset="0"/>
            </a:endParaRPr>
          </a:p>
          <a:p>
            <a:r>
              <a:rPr lang="en-GB" sz="1600" b="0" i="0" u="none" strike="noStrike" dirty="0">
                <a:solidFill>
                  <a:srgbClr val="000000"/>
                </a:solidFill>
                <a:effectLst/>
                <a:latin typeface="Arial" panose="020B0604020202020204" pitchFamily="34" charset="0"/>
                <a:cs typeface="Arial" panose="020B0604020202020204" pitchFamily="34" charset="0"/>
              </a:rPr>
              <a:t>Trending beauty products are not always safe.</a:t>
            </a:r>
            <a:br>
              <a:rPr lang="en-GB" sz="1600" dirty="0">
                <a:latin typeface="Arial" panose="020B0604020202020204" pitchFamily="34" charset="0"/>
                <a:cs typeface="Arial" panose="020B0604020202020204" pitchFamily="34" charset="0"/>
              </a:rPr>
            </a:br>
            <a:r>
              <a:rPr lang="en-GB" sz="1600" b="0" i="0" u="none" strike="noStrike" dirty="0">
                <a:solidFill>
                  <a:srgbClr val="000000"/>
                </a:solidFill>
                <a:effectLst/>
                <a:latin typeface="Arial" panose="020B0604020202020204" pitchFamily="34" charset="0"/>
                <a:cs typeface="Arial" panose="020B0604020202020204" pitchFamily="34" charset="0"/>
              </a:rPr>
              <a:t>Many at home kits sold online bypass UK safety checks and can cause lasting damage.</a:t>
            </a:r>
            <a:br>
              <a:rPr lang="en-GB" sz="1600" dirty="0">
                <a:latin typeface="Arial" panose="020B0604020202020204" pitchFamily="34" charset="0"/>
                <a:cs typeface="Arial" panose="020B0604020202020204" pitchFamily="34" charset="0"/>
              </a:rPr>
            </a:br>
            <a:r>
              <a:rPr lang="en-GB" sz="1600" b="0" i="0" u="none" strike="noStrike" dirty="0">
                <a:solidFill>
                  <a:srgbClr val="000000"/>
                </a:solidFill>
                <a:effectLst/>
                <a:latin typeface="Arial" panose="020B0604020202020204" pitchFamily="34" charset="0"/>
                <a:cs typeface="Arial" panose="020B0604020202020204" pitchFamily="34" charset="0"/>
              </a:rPr>
              <a:t>Think before you buy and know the risks.</a:t>
            </a:r>
            <a:br>
              <a:rPr lang="en-GB" sz="1600" dirty="0">
                <a:latin typeface="Arial" panose="020B0604020202020204" pitchFamily="34" charset="0"/>
                <a:cs typeface="Arial" panose="020B0604020202020204" pitchFamily="34" charset="0"/>
              </a:rPr>
            </a:br>
            <a:r>
              <a:rPr lang="en-GB" sz="1600" b="0" i="0" u="none" strike="noStrike" dirty="0">
                <a:solidFill>
                  <a:schemeClr val="accent5">
                    <a:lumMod val="75000"/>
                  </a:schemeClr>
                </a:solidFill>
                <a:effectLst/>
                <a:latin typeface="Arial" panose="020B0604020202020204" pitchFamily="34" charset="0"/>
                <a:cs typeface="Arial" panose="020B0604020202020204" pitchFamily="34" charset="0"/>
              </a:rPr>
              <a:t>#CostofBeauty</a:t>
            </a:r>
            <a:endParaRPr lang="en-US" sz="1600" dirty="0">
              <a:solidFill>
                <a:schemeClr val="accent5">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6796FA9-A929-E10E-F9C6-94C43BD5EC4B}"/>
              </a:ext>
            </a:extLst>
          </p:cNvPr>
          <p:cNvSpPr txBox="1"/>
          <p:nvPr/>
        </p:nvSpPr>
        <p:spPr>
          <a:xfrm>
            <a:off x="643562" y="4876282"/>
            <a:ext cx="10740054" cy="1569660"/>
          </a:xfrm>
          <a:prstGeom prst="rect">
            <a:avLst/>
          </a:prstGeom>
          <a:noFill/>
        </p:spPr>
        <p:txBody>
          <a:bodyPr wrap="square">
            <a:spAutoFit/>
          </a:bodyPr>
          <a:lstStyle/>
          <a:p>
            <a:r>
              <a:rPr lang="en-GB" sz="1600" b="1" dirty="0">
                <a:solidFill>
                  <a:schemeClr val="bg1"/>
                </a:solidFill>
                <a:latin typeface="Arial" panose="020B0604020202020204" pitchFamily="34" charset="0"/>
                <a:cs typeface="Arial" panose="020B0604020202020204" pitchFamily="34" charset="0"/>
              </a:rPr>
              <a:t>LinkedIn</a:t>
            </a:r>
            <a:br>
              <a:rPr lang="en-GB" sz="1600"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Unsafe and unregulated beauty products continue to reach consumers through online marketplaces and social media. The Cost of Beauty campaign highlights the real risks and the role of regulation in protecting public safety.</a:t>
            </a:r>
            <a:br>
              <a:rPr lang="en-GB" sz="1600"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Learn more and help raise awareness. Read more at: </a:t>
            </a:r>
            <a:r>
              <a:rPr lang="en-GB" sz="1600" dirty="0" err="1">
                <a:solidFill>
                  <a:schemeClr val="bg1"/>
                </a:solidFill>
                <a:latin typeface="Arial" panose="020B0604020202020204" pitchFamily="34" charset="0"/>
                <a:cs typeface="Arial" panose="020B0604020202020204" pitchFamily="34" charset="0"/>
              </a:rPr>
              <a:t>www.tradingstandards.uk</a:t>
            </a:r>
            <a:r>
              <a:rPr lang="en-GB" sz="1600" dirty="0">
                <a:solidFill>
                  <a:schemeClr val="bg1"/>
                </a:solidFill>
                <a:latin typeface="Arial" panose="020B0604020202020204" pitchFamily="34" charset="0"/>
                <a:cs typeface="Arial" panose="020B0604020202020204" pitchFamily="34" charset="0"/>
              </a:rPr>
              <a:t>/news-policy-campaigns/campaigns/cost-of-beauty-2025/</a:t>
            </a:r>
            <a:br>
              <a:rPr lang="en-GB" sz="1600" dirty="0">
                <a:solidFill>
                  <a:schemeClr val="bg1"/>
                </a:solidFill>
                <a:latin typeface="Arial" panose="020B0604020202020204" pitchFamily="34" charset="0"/>
                <a:cs typeface="Arial" panose="020B0604020202020204" pitchFamily="34" charset="0"/>
              </a:rPr>
            </a:br>
            <a:r>
              <a:rPr lang="en-GB" sz="1600" dirty="0">
                <a:solidFill>
                  <a:schemeClr val="accent5">
                    <a:lumMod val="75000"/>
                  </a:schemeClr>
                </a:solidFill>
                <a:latin typeface="Arial" panose="020B0604020202020204" pitchFamily="34" charset="0"/>
                <a:cs typeface="Arial" panose="020B0604020202020204" pitchFamily="34" charset="0"/>
              </a:rPr>
              <a:t>#CostofBeauty</a:t>
            </a:r>
            <a:endParaRPr lang="en-US" sz="1600" dirty="0">
              <a:solidFill>
                <a:schemeClr val="accent5">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7779CF0-148D-08C4-F7F2-A5A2C303634B}"/>
              </a:ext>
            </a:extLst>
          </p:cNvPr>
          <p:cNvSpPr txBox="1"/>
          <p:nvPr/>
        </p:nvSpPr>
        <p:spPr>
          <a:xfrm>
            <a:off x="1230923" y="6483429"/>
            <a:ext cx="9382314" cy="374571"/>
          </a:xfrm>
          <a:prstGeom prst="roundRect">
            <a:avLst/>
          </a:prstGeom>
          <a:ln w="28575">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solidFill>
                  <a:schemeClr val="accent5">
                    <a:lumMod val="75000"/>
                  </a:schemeClr>
                </a:solidFill>
              </a:rPr>
              <a:t>Additional examples can be found in the ‘</a:t>
            </a:r>
            <a:r>
              <a:rPr lang="en-GB" sz="1600" b="1" dirty="0">
                <a:solidFill>
                  <a:schemeClr val="accent5">
                    <a:lumMod val="75000"/>
                  </a:schemeClr>
                </a:solidFill>
              </a:rPr>
              <a:t>Social Media Content’ </a:t>
            </a:r>
            <a:r>
              <a:rPr lang="en-GB" sz="1600" dirty="0">
                <a:solidFill>
                  <a:schemeClr val="accent5">
                    <a:lumMod val="75000"/>
                  </a:schemeClr>
                </a:solidFill>
              </a:rPr>
              <a:t>folder within the Toolkit</a:t>
            </a:r>
          </a:p>
        </p:txBody>
      </p:sp>
      <p:grpSp>
        <p:nvGrpSpPr>
          <p:cNvPr id="6" name="Group 5">
            <a:extLst>
              <a:ext uri="{FF2B5EF4-FFF2-40B4-BE49-F238E27FC236}">
                <a16:creationId xmlns:a16="http://schemas.microsoft.com/office/drawing/2014/main" id="{5A16BF40-DC47-6E02-9239-FD120F217085}"/>
              </a:ext>
            </a:extLst>
          </p:cNvPr>
          <p:cNvGrpSpPr/>
          <p:nvPr/>
        </p:nvGrpSpPr>
        <p:grpSpPr>
          <a:xfrm>
            <a:off x="8235600" y="2002"/>
            <a:ext cx="3956400" cy="1158815"/>
            <a:chOff x="229405" y="5242481"/>
            <a:chExt cx="3956400" cy="1158815"/>
          </a:xfrm>
        </p:grpSpPr>
        <p:pic>
          <p:nvPicPr>
            <p:cNvPr id="8" name="Picture 12" descr="CTSI branding, graphic design and website design by Frontmedia">
              <a:extLst>
                <a:ext uri="{FF2B5EF4-FFF2-40B4-BE49-F238E27FC236}">
                  <a16:creationId xmlns:a16="http://schemas.microsoft.com/office/drawing/2014/main" id="{C23CC620-E2AC-0954-9CD2-B92BFBC935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900" b="27344"/>
            <a:stretch>
              <a:fillRect/>
            </a:stretch>
          </p:blipFill>
          <p:spPr bwMode="auto">
            <a:xfrm>
              <a:off x="2140829" y="5465598"/>
              <a:ext cx="2044976" cy="935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87F3FF8-87C5-BC95-85B1-8DDC3112EA12}"/>
                </a:ext>
              </a:extLst>
            </p:cNvPr>
            <p:cNvPicPr>
              <a:picLocks noChangeAspect="1"/>
            </p:cNvPicPr>
            <p:nvPr/>
          </p:nvPicPr>
          <p:blipFill>
            <a:blip r:embed="rId7"/>
            <a:stretch>
              <a:fillRect/>
            </a:stretch>
          </p:blipFill>
          <p:spPr>
            <a:xfrm>
              <a:off x="229405" y="5242481"/>
              <a:ext cx="1911424" cy="1147833"/>
            </a:xfrm>
            <a:prstGeom prst="rect">
              <a:avLst/>
            </a:prstGeom>
          </p:spPr>
        </p:pic>
      </p:grpSp>
    </p:spTree>
    <p:extLst>
      <p:ext uri="{BB962C8B-B14F-4D97-AF65-F5344CB8AC3E}">
        <p14:creationId xmlns:p14="http://schemas.microsoft.com/office/powerpoint/2010/main" val="27709697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2170</TotalTime>
  <Words>1320</Words>
  <Application>Microsoft Office PowerPoint</Application>
  <PresentationFormat>Widescreen</PresentationFormat>
  <Paragraphs>78</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Calibri</vt:lpstr>
      <vt:lpstr>Office Theme</vt:lpstr>
      <vt:lpstr>PowerPoint Presentation</vt:lpstr>
      <vt:lpstr>Myth Busting &amp; Common FAQs</vt:lpstr>
      <vt:lpstr>PowerPoint Presentation</vt:lpstr>
      <vt:lpstr>PowerPoint Presentation</vt:lpstr>
      <vt:lpstr>Visual and Digital Assets and Engagement Tools</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Caden Lunness</dc:creator>
  <cp:lastModifiedBy>Caden Lunness</cp:lastModifiedBy>
  <cp:revision>2</cp:revision>
  <dcterms:created xsi:type="dcterms:W3CDTF">2026-01-08T15:29:21Z</dcterms:created>
  <dcterms:modified xsi:type="dcterms:W3CDTF">2026-03-20T12:08:36Z</dcterms:modified>
</cp:coreProperties>
</file>