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9"/>
  </p:notesMasterIdLst>
  <p:sldIdLst>
    <p:sldId id="256" r:id="rId2"/>
    <p:sldId id="277" r:id="rId3"/>
    <p:sldId id="278" r:id="rId4"/>
    <p:sldId id="279" r:id="rId5"/>
    <p:sldId id="287" r:id="rId6"/>
    <p:sldId id="280" r:id="rId7"/>
    <p:sldId id="28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2"/>
    <p:restoredTop sz="94688"/>
  </p:normalViewPr>
  <p:slideViewPr>
    <p:cSldViewPr snapToGrid="0">
      <p:cViewPr varScale="1">
        <p:scale>
          <a:sx n="70" d="100"/>
          <a:sy n="70" d="100"/>
        </p:scale>
        <p:origin x="6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den Lunness" userId="51f65c40-7cb3-4ffb-a9ff-dc7c63224c72" providerId="ADAL" clId="{3A3215E3-63FA-51BC-B48C-953DBBF59243}"/>
    <pc:docChg chg="undo redo custSel addSld delSld modSld sldOrd addSection delSection">
      <pc:chgData name="Caden Lunness" userId="51f65c40-7cb3-4ffb-a9ff-dc7c63224c72" providerId="ADAL" clId="{3A3215E3-63FA-51BC-B48C-953DBBF59243}" dt="2026-03-19T15:32:05.320" v="4904" actId="20577"/>
      <pc:docMkLst>
        <pc:docMk/>
      </pc:docMkLst>
      <pc:sldChg chg="modSp mod">
        <pc:chgData name="Caden Lunness" userId="51f65c40-7cb3-4ffb-a9ff-dc7c63224c72" providerId="ADAL" clId="{3A3215E3-63FA-51BC-B48C-953DBBF59243}" dt="2026-03-19T15:32:05.320" v="4904" actId="20577"/>
        <pc:sldMkLst>
          <pc:docMk/>
          <pc:sldMk cId="2678040166" sldId="256"/>
        </pc:sldMkLst>
        <pc:spChg chg="mod">
          <ac:chgData name="Caden Lunness" userId="51f65c40-7cb3-4ffb-a9ff-dc7c63224c72" providerId="ADAL" clId="{3A3215E3-63FA-51BC-B48C-953DBBF59243}" dt="2026-03-19T15:32:05.320" v="4904" actId="20577"/>
          <ac:spMkLst>
            <pc:docMk/>
            <pc:sldMk cId="2678040166" sldId="256"/>
            <ac:spMk id="26" creationId="{33594FED-F27D-16E7-0261-0D55E650448E}"/>
          </ac:spMkLst>
        </pc:spChg>
      </pc:sldChg>
      <pc:sldChg chg="del">
        <pc:chgData name="Caden Lunness" userId="51f65c40-7cb3-4ffb-a9ff-dc7c63224c72" providerId="ADAL" clId="{3A3215E3-63FA-51BC-B48C-953DBBF59243}" dt="2026-03-19T15:31:36.315" v="4887" actId="2696"/>
        <pc:sldMkLst>
          <pc:docMk/>
          <pc:sldMk cId="0" sldId="258"/>
        </pc:sldMkLst>
      </pc:sldChg>
      <pc:sldChg chg="del">
        <pc:chgData name="Caden Lunness" userId="51f65c40-7cb3-4ffb-a9ff-dc7c63224c72" providerId="ADAL" clId="{3A3215E3-63FA-51BC-B48C-953DBBF59243}" dt="2026-03-19T15:31:36.315" v="4887" actId="2696"/>
        <pc:sldMkLst>
          <pc:docMk/>
          <pc:sldMk cId="22177345" sldId="259"/>
        </pc:sldMkLst>
      </pc:sldChg>
      <pc:sldChg chg="del">
        <pc:chgData name="Caden Lunness" userId="51f65c40-7cb3-4ffb-a9ff-dc7c63224c72" providerId="ADAL" clId="{3A3215E3-63FA-51BC-B48C-953DBBF59243}" dt="2026-03-19T15:31:36.315" v="4887" actId="2696"/>
        <pc:sldMkLst>
          <pc:docMk/>
          <pc:sldMk cId="48150677" sldId="260"/>
        </pc:sldMkLst>
      </pc:sldChg>
      <pc:sldChg chg="del">
        <pc:chgData name="Caden Lunness" userId="51f65c40-7cb3-4ffb-a9ff-dc7c63224c72" providerId="ADAL" clId="{3A3215E3-63FA-51BC-B48C-953DBBF59243}" dt="2026-03-19T15:31:36.315" v="4887" actId="2696"/>
        <pc:sldMkLst>
          <pc:docMk/>
          <pc:sldMk cId="3512067923" sldId="261"/>
        </pc:sldMkLst>
      </pc:sldChg>
      <pc:sldChg chg="del">
        <pc:chgData name="Caden Lunness" userId="51f65c40-7cb3-4ffb-a9ff-dc7c63224c72" providerId="ADAL" clId="{3A3215E3-63FA-51BC-B48C-953DBBF59243}" dt="2026-03-19T15:31:36.315" v="4887" actId="2696"/>
        <pc:sldMkLst>
          <pc:docMk/>
          <pc:sldMk cId="1679153265" sldId="262"/>
        </pc:sldMkLst>
      </pc:sldChg>
      <pc:sldChg chg="del">
        <pc:chgData name="Caden Lunness" userId="51f65c40-7cb3-4ffb-a9ff-dc7c63224c72" providerId="ADAL" clId="{3A3215E3-63FA-51BC-B48C-953DBBF59243}" dt="2026-03-19T15:31:36.315" v="4887" actId="2696"/>
        <pc:sldMkLst>
          <pc:docMk/>
          <pc:sldMk cId="3534993349" sldId="263"/>
        </pc:sldMkLst>
      </pc:sldChg>
      <pc:sldChg chg="del">
        <pc:chgData name="Caden Lunness" userId="51f65c40-7cb3-4ffb-a9ff-dc7c63224c72" providerId="ADAL" clId="{3A3215E3-63FA-51BC-B48C-953DBBF59243}" dt="2026-03-19T15:31:36.315" v="4887" actId="2696"/>
        <pc:sldMkLst>
          <pc:docMk/>
          <pc:sldMk cId="1399710118" sldId="264"/>
        </pc:sldMkLst>
      </pc:sldChg>
      <pc:sldChg chg="del">
        <pc:chgData name="Caden Lunness" userId="51f65c40-7cb3-4ffb-a9ff-dc7c63224c72" providerId="ADAL" clId="{3A3215E3-63FA-51BC-B48C-953DBBF59243}" dt="2026-03-19T15:31:36.315" v="4887" actId="2696"/>
        <pc:sldMkLst>
          <pc:docMk/>
          <pc:sldMk cId="126928504" sldId="265"/>
        </pc:sldMkLst>
      </pc:sldChg>
      <pc:sldChg chg="del">
        <pc:chgData name="Caden Lunness" userId="51f65c40-7cb3-4ffb-a9ff-dc7c63224c72" providerId="ADAL" clId="{3A3215E3-63FA-51BC-B48C-953DBBF59243}" dt="2026-03-19T15:31:36.315" v="4887" actId="2696"/>
        <pc:sldMkLst>
          <pc:docMk/>
          <pc:sldMk cId="514634345" sldId="266"/>
        </pc:sldMkLst>
      </pc:sldChg>
      <pc:sldChg chg="del">
        <pc:chgData name="Caden Lunness" userId="51f65c40-7cb3-4ffb-a9ff-dc7c63224c72" providerId="ADAL" clId="{3A3215E3-63FA-51BC-B48C-953DBBF59243}" dt="2026-03-19T15:31:36.315" v="4887" actId="2696"/>
        <pc:sldMkLst>
          <pc:docMk/>
          <pc:sldMk cId="131401016" sldId="267"/>
        </pc:sldMkLst>
      </pc:sldChg>
      <pc:sldChg chg="del">
        <pc:chgData name="Caden Lunness" userId="51f65c40-7cb3-4ffb-a9ff-dc7c63224c72" providerId="ADAL" clId="{3A3215E3-63FA-51BC-B48C-953DBBF59243}" dt="2026-03-19T15:31:36.315" v="4887" actId="2696"/>
        <pc:sldMkLst>
          <pc:docMk/>
          <pc:sldMk cId="1243999014" sldId="268"/>
        </pc:sldMkLst>
      </pc:sldChg>
      <pc:sldChg chg="del">
        <pc:chgData name="Caden Lunness" userId="51f65c40-7cb3-4ffb-a9ff-dc7c63224c72" providerId="ADAL" clId="{3A3215E3-63FA-51BC-B48C-953DBBF59243}" dt="2026-03-19T15:31:36.315" v="4887" actId="2696"/>
        <pc:sldMkLst>
          <pc:docMk/>
          <pc:sldMk cId="827904294" sldId="269"/>
        </pc:sldMkLst>
      </pc:sldChg>
      <pc:sldChg chg="del">
        <pc:chgData name="Caden Lunness" userId="51f65c40-7cb3-4ffb-a9ff-dc7c63224c72" providerId="ADAL" clId="{3A3215E3-63FA-51BC-B48C-953DBBF59243}" dt="2026-03-19T15:31:36.315" v="4887" actId="2696"/>
        <pc:sldMkLst>
          <pc:docMk/>
          <pc:sldMk cId="3672084065" sldId="270"/>
        </pc:sldMkLst>
      </pc:sldChg>
      <pc:sldChg chg="del">
        <pc:chgData name="Caden Lunness" userId="51f65c40-7cb3-4ffb-a9ff-dc7c63224c72" providerId="ADAL" clId="{3A3215E3-63FA-51BC-B48C-953DBBF59243}" dt="2026-03-19T15:31:36.315" v="4887" actId="2696"/>
        <pc:sldMkLst>
          <pc:docMk/>
          <pc:sldMk cId="2738631491" sldId="271"/>
        </pc:sldMkLst>
      </pc:sldChg>
      <pc:sldChg chg="del">
        <pc:chgData name="Caden Lunness" userId="51f65c40-7cb3-4ffb-a9ff-dc7c63224c72" providerId="ADAL" clId="{3A3215E3-63FA-51BC-B48C-953DBBF59243}" dt="2026-03-19T15:31:36.315" v="4887" actId="2696"/>
        <pc:sldMkLst>
          <pc:docMk/>
          <pc:sldMk cId="683977218" sldId="272"/>
        </pc:sldMkLst>
      </pc:sldChg>
      <pc:sldChg chg="del">
        <pc:chgData name="Caden Lunness" userId="51f65c40-7cb3-4ffb-a9ff-dc7c63224c72" providerId="ADAL" clId="{3A3215E3-63FA-51BC-B48C-953DBBF59243}" dt="2026-03-19T15:31:36.315" v="4887" actId="2696"/>
        <pc:sldMkLst>
          <pc:docMk/>
          <pc:sldMk cId="2089143544" sldId="273"/>
        </pc:sldMkLst>
      </pc:sldChg>
      <pc:sldChg chg="del">
        <pc:chgData name="Caden Lunness" userId="51f65c40-7cb3-4ffb-a9ff-dc7c63224c72" providerId="ADAL" clId="{3A3215E3-63FA-51BC-B48C-953DBBF59243}" dt="2026-03-19T15:31:36.315" v="4887" actId="2696"/>
        <pc:sldMkLst>
          <pc:docMk/>
          <pc:sldMk cId="448511016" sldId="274"/>
        </pc:sldMkLst>
      </pc:sldChg>
      <pc:sldChg chg="del">
        <pc:chgData name="Caden Lunness" userId="51f65c40-7cb3-4ffb-a9ff-dc7c63224c72" providerId="ADAL" clId="{3A3215E3-63FA-51BC-B48C-953DBBF59243}" dt="2026-03-19T15:31:36.315" v="4887" actId="2696"/>
        <pc:sldMkLst>
          <pc:docMk/>
          <pc:sldMk cId="120449319" sldId="275"/>
        </pc:sldMkLst>
      </pc:sldChg>
      <pc:sldChg chg="del">
        <pc:chgData name="Caden Lunness" userId="51f65c40-7cb3-4ffb-a9ff-dc7c63224c72" providerId="ADAL" clId="{3A3215E3-63FA-51BC-B48C-953DBBF59243}" dt="2026-03-19T15:31:36.315" v="4887" actId="2696"/>
        <pc:sldMkLst>
          <pc:docMk/>
          <pc:sldMk cId="1324319009" sldId="276"/>
        </pc:sldMkLst>
      </pc:sldChg>
      <pc:sldChg chg="del">
        <pc:chgData name="Caden Lunness" userId="51f65c40-7cb3-4ffb-a9ff-dc7c63224c72" providerId="ADAL" clId="{3A3215E3-63FA-51BC-B48C-953DBBF59243}" dt="2026-03-19T15:31:36.315" v="4887" actId="2696"/>
        <pc:sldMkLst>
          <pc:docMk/>
          <pc:sldMk cId="1934975937" sldId="282"/>
        </pc:sldMkLst>
      </pc:sldChg>
      <pc:sldChg chg="del">
        <pc:chgData name="Caden Lunness" userId="51f65c40-7cb3-4ffb-a9ff-dc7c63224c72" providerId="ADAL" clId="{3A3215E3-63FA-51BC-B48C-953DBBF59243}" dt="2026-03-19T15:31:36.315" v="4887" actId="2696"/>
        <pc:sldMkLst>
          <pc:docMk/>
          <pc:sldMk cId="2770969770" sldId="283"/>
        </pc:sldMkLst>
      </pc:sldChg>
      <pc:sldChg chg="del">
        <pc:chgData name="Caden Lunness" userId="51f65c40-7cb3-4ffb-a9ff-dc7c63224c72" providerId="ADAL" clId="{3A3215E3-63FA-51BC-B48C-953DBBF59243}" dt="2026-03-19T15:31:36.315" v="4887" actId="2696"/>
        <pc:sldMkLst>
          <pc:docMk/>
          <pc:sldMk cId="2852888137" sldId="284"/>
        </pc:sldMkLst>
      </pc:sldChg>
      <pc:sldChg chg="del">
        <pc:chgData name="Caden Lunness" userId="51f65c40-7cb3-4ffb-a9ff-dc7c63224c72" providerId="ADAL" clId="{3A3215E3-63FA-51BC-B48C-953DBBF59243}" dt="2026-03-19T15:31:36.315" v="4887" actId="2696"/>
        <pc:sldMkLst>
          <pc:docMk/>
          <pc:sldMk cId="2925625726" sldId="285"/>
        </pc:sldMkLst>
      </pc:sldChg>
      <pc:sldChg chg="addSp delSp modSp add del mod">
        <pc:chgData name="Caden Lunness" userId="51f65c40-7cb3-4ffb-a9ff-dc7c63224c72" providerId="ADAL" clId="{3A3215E3-63FA-51BC-B48C-953DBBF59243}" dt="2026-03-19T15:31:36.315" v="4887" actId="2696"/>
        <pc:sldMkLst>
          <pc:docMk/>
          <pc:sldMk cId="535149420"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1317E-86DB-9E49-A964-8405EC2698C5}" type="datetimeFigureOut">
              <a:rPr lang="en-US" smtClean="0"/>
              <a:t>3/20/2026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0B70E-EEB3-3345-8C37-F67F1C375E4D}" type="slidenum">
              <a:rPr lang="en-US" smtClean="0"/>
              <a:t>‹#›</a:t>
            </a:fld>
            <a:endParaRPr lang="en-US"/>
          </a:p>
        </p:txBody>
      </p:sp>
    </p:spTree>
    <p:extLst>
      <p:ext uri="{BB962C8B-B14F-4D97-AF65-F5344CB8AC3E}">
        <p14:creationId xmlns:p14="http://schemas.microsoft.com/office/powerpoint/2010/main" val="15288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C2ED85C-D52F-D849-8E10-F6859086303C}"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27427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C2ED85C-D52F-D849-8E10-F6859086303C}"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148117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C2ED85C-D52F-D849-8E10-F6859086303C}"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356506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C2ED85C-D52F-D849-8E10-F6859086303C}"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36386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2ED85C-D52F-D849-8E10-F6859086303C}"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187772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C2ED85C-D52F-D849-8E10-F6859086303C}"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62267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C2ED85C-D52F-D849-8E10-F6859086303C}" type="datetimeFigureOut">
              <a:rPr lang="en-US" smtClean="0"/>
              <a:t>3/20/2026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124203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C2ED85C-D52F-D849-8E10-F6859086303C}" type="datetimeFigureOut">
              <a:rPr lang="en-US" smtClean="0"/>
              <a:t>3/20/2026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301469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ED85C-D52F-D849-8E10-F6859086303C}" type="datetimeFigureOut">
              <a:rPr lang="en-US" smtClean="0"/>
              <a:t>3/20/2026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407352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C2ED85C-D52F-D849-8E10-F6859086303C}"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338640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C2ED85C-D52F-D849-8E10-F6859086303C}"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27418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5C2ED85C-D52F-D849-8E10-F6859086303C}" type="datetimeFigureOut">
              <a:rPr lang="en-US" smtClean="0"/>
              <a:t>3/20/2026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8D55D60B-0B17-C64E-846E-D0DA2BF21CCB}" type="slidenum">
              <a:rPr lang="en-US" smtClean="0"/>
              <a:t>‹#›</a:t>
            </a:fld>
            <a:endParaRPr lang="en-US"/>
          </a:p>
        </p:txBody>
      </p:sp>
    </p:spTree>
    <p:extLst>
      <p:ext uri="{BB962C8B-B14F-4D97-AF65-F5344CB8AC3E}">
        <p14:creationId xmlns:p14="http://schemas.microsoft.com/office/powerpoint/2010/main" val="285581911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gov.uk/guidance/making-cosmetic-products-available-to-consumers-in-great-britain" TargetMode="External"/><Relationship Id="rId7" Type="http://schemas.openxmlformats.org/officeDocument/2006/relationships/hyperlink" Target="https://health.ec.europa.eu/scientific-committees/scientific-committee-consumer-safety-sccs_en" TargetMode="External"/><Relationship Id="rId2" Type="http://schemas.openxmlformats.org/officeDocument/2006/relationships/hyperlink" Target="https://www.ctpa.org.uk/" TargetMode="External"/><Relationship Id="rId1" Type="http://schemas.openxmlformats.org/officeDocument/2006/relationships/slideLayout" Target="../slideLayouts/slideLayout2.xml"/><Relationship Id="rId6" Type="http://schemas.openxmlformats.org/officeDocument/2006/relationships/hyperlink" Target="https://www.gov.uk/consumer-protection-rights" TargetMode="External"/><Relationship Id="rId11" Type="http://schemas.openxmlformats.org/officeDocument/2006/relationships/image" Target="../media/image3.png"/><Relationship Id="rId5" Type="http://schemas.openxmlformats.org/officeDocument/2006/relationships/hyperlink" Target="https://www.thefactsabout.co.uk/" TargetMode="External"/><Relationship Id="rId10" Type="http://schemas.openxmlformats.org/officeDocument/2006/relationships/image" Target="../media/image2.png"/><Relationship Id="rId4" Type="http://schemas.openxmlformats.org/officeDocument/2006/relationships/hyperlink" Target="https://www.businesscompanion.info/en/quick-guides/product-safety/cosmetic-products" TargetMode="External"/><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9466D9-1C8A-BBDB-42C6-D215A6C221F3}"/>
              </a:ext>
            </a:extLst>
          </p:cNvPr>
          <p:cNvPicPr>
            <a:picLocks noChangeAspect="1"/>
          </p:cNvPicPr>
          <p:nvPr/>
        </p:nvPicPr>
        <p:blipFill>
          <a:blip r:embed="rId2"/>
          <a:srcRect t="7697" r="23298" b="1394"/>
          <a:stretch>
            <a:fillRect/>
          </a:stretch>
        </p:blipFill>
        <p:spPr>
          <a:xfrm>
            <a:off x="3523488" y="10"/>
            <a:ext cx="8668512" cy="6857990"/>
          </a:xfrm>
          <a:prstGeom prst="rect">
            <a:avLst/>
          </a:prstGeom>
        </p:spPr>
      </p:pic>
      <p:sp>
        <p:nvSpPr>
          <p:cNvPr id="29" name="Rectangle 2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97F8B50-956D-1194-4C35-F0F7457AE276}"/>
              </a:ext>
            </a:extLst>
          </p:cNvPr>
          <p:cNvSpPr txBox="1"/>
          <p:nvPr/>
        </p:nvSpPr>
        <p:spPr>
          <a:xfrm>
            <a:off x="365482" y="907788"/>
            <a:ext cx="3977641" cy="3700814"/>
          </a:xfrm>
          <a:prstGeom prst="rect">
            <a:avLst/>
          </a:prstGeom>
        </p:spPr>
        <p:txBody>
          <a:bodyPr vert="horz" lIns="91440" tIns="45720" rIns="91440" bIns="45720" rtlCol="0" anchor="b">
            <a:normAutofit/>
          </a:bodyPr>
          <a:lstStyle/>
          <a:p>
            <a:pPr marL="188595" defTabSz="914400">
              <a:lnSpc>
                <a:spcPct val="90000"/>
              </a:lnSpc>
              <a:spcBef>
                <a:spcPct val="0"/>
              </a:spcBef>
              <a:spcAft>
                <a:spcPts val="600"/>
              </a:spcAft>
            </a:pPr>
            <a:endParaRPr lang="en-US" sz="4400" dirty="0">
              <a:latin typeface="+mj-lt"/>
              <a:ea typeface="+mj-ea"/>
              <a:cs typeface="+mj-cs"/>
            </a:endParaRP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BF365BA-7C3B-8F54-B155-3E8B54ED5DC6}"/>
              </a:ext>
            </a:extLst>
          </p:cNvPr>
          <p:cNvSpPr txBox="1"/>
          <p:nvPr/>
        </p:nvSpPr>
        <p:spPr>
          <a:xfrm>
            <a:off x="2851688" y="1084881"/>
            <a:ext cx="184731" cy="369332"/>
          </a:xfrm>
          <a:prstGeom prst="rect">
            <a:avLst/>
          </a:prstGeom>
          <a:noFill/>
        </p:spPr>
        <p:txBody>
          <a:bodyPr wrap="none" rtlCol="0">
            <a:spAutoFit/>
          </a:bodyPr>
          <a:lstStyle/>
          <a:p>
            <a:endParaRPr lang="en-US" dirty="0"/>
          </a:p>
        </p:txBody>
      </p:sp>
      <p:sp>
        <p:nvSpPr>
          <p:cNvPr id="24" name="Rectangle 23">
            <a:extLst>
              <a:ext uri="{FF2B5EF4-FFF2-40B4-BE49-F238E27FC236}">
                <a16:creationId xmlns:a16="http://schemas.microsoft.com/office/drawing/2014/main" id="{CC726095-9836-14A7-2796-62190CBE9968}"/>
              </a:ext>
            </a:extLst>
          </p:cNvPr>
          <p:cNvSpPr/>
          <p:nvPr/>
        </p:nvSpPr>
        <p:spPr>
          <a:xfrm>
            <a:off x="477981" y="625683"/>
            <a:ext cx="1056351" cy="1463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84291F8-EAD7-2B07-9A0A-F4E9542865CA}"/>
              </a:ext>
            </a:extLst>
          </p:cNvPr>
          <p:cNvSpPr txBox="1"/>
          <p:nvPr/>
        </p:nvSpPr>
        <p:spPr>
          <a:xfrm>
            <a:off x="2960176" y="4587498"/>
            <a:ext cx="184731" cy="369332"/>
          </a:xfrm>
          <a:prstGeom prst="rect">
            <a:avLst/>
          </a:prstGeom>
          <a:noFill/>
        </p:spPr>
        <p:txBody>
          <a:bodyPr wrap="none" rtlCol="0">
            <a:spAutoFit/>
          </a:bodyPr>
          <a:lstStyle/>
          <a:p>
            <a:endParaRPr lang="en-US" dirty="0"/>
          </a:p>
        </p:txBody>
      </p:sp>
      <p:sp>
        <p:nvSpPr>
          <p:cNvPr id="26" name="Rectangle 25">
            <a:extLst>
              <a:ext uri="{FF2B5EF4-FFF2-40B4-BE49-F238E27FC236}">
                <a16:creationId xmlns:a16="http://schemas.microsoft.com/office/drawing/2014/main" id="{33594FED-F27D-16E7-0261-0D55E650448E}"/>
              </a:ext>
            </a:extLst>
          </p:cNvPr>
          <p:cNvSpPr/>
          <p:nvPr/>
        </p:nvSpPr>
        <p:spPr>
          <a:xfrm>
            <a:off x="158361" y="1448021"/>
            <a:ext cx="5591510" cy="3943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8595">
              <a:lnSpc>
                <a:spcPct val="100000"/>
              </a:lnSpc>
              <a:spcBef>
                <a:spcPts val="765"/>
              </a:spcBef>
            </a:pPr>
            <a:r>
              <a:rPr lang="en-GB" sz="4400" spc="-300" dirty="0">
                <a:solidFill>
                  <a:schemeClr val="tx1"/>
                </a:solidFill>
                <a:latin typeface="Arial" panose="020B0604020202020204" pitchFamily="34" charset="0"/>
                <a:cs typeface="Arial" panose="020B0604020202020204" pitchFamily="34" charset="0"/>
              </a:rPr>
              <a:t>Chartered Trading</a:t>
            </a:r>
          </a:p>
          <a:p>
            <a:pPr marL="188595">
              <a:lnSpc>
                <a:spcPct val="100000"/>
              </a:lnSpc>
              <a:spcBef>
                <a:spcPts val="765"/>
              </a:spcBef>
            </a:pPr>
            <a:r>
              <a:rPr lang="en-GB" sz="4400" spc="-300" dirty="0">
                <a:solidFill>
                  <a:schemeClr val="tx1"/>
                </a:solidFill>
                <a:latin typeface="Arial" panose="020B0604020202020204" pitchFamily="34" charset="0"/>
                <a:cs typeface="Arial" panose="020B0604020202020204" pitchFamily="34" charset="0"/>
              </a:rPr>
              <a:t>Standards Institute </a:t>
            </a:r>
          </a:p>
          <a:p>
            <a:pPr marL="188595">
              <a:lnSpc>
                <a:spcPct val="100000"/>
              </a:lnSpc>
              <a:spcBef>
                <a:spcPts val="765"/>
              </a:spcBef>
            </a:pPr>
            <a:r>
              <a:rPr lang="en-GB" sz="4400" spc="-300" dirty="0">
                <a:solidFill>
                  <a:schemeClr val="tx1"/>
                </a:solidFill>
                <a:latin typeface="Arial" panose="020B0604020202020204" pitchFamily="34" charset="0"/>
                <a:cs typeface="Arial" panose="020B0604020202020204" pitchFamily="34" charset="0"/>
              </a:rPr>
              <a:t>Cost of Beauty Toolkit: </a:t>
            </a:r>
            <a:r>
              <a:rPr lang="en-GB" sz="4400" b="1" spc="-300" dirty="0">
                <a:solidFill>
                  <a:schemeClr val="accent5">
                    <a:lumMod val="75000"/>
                  </a:schemeClr>
                </a:solidFill>
                <a:latin typeface="Arial" panose="020B0604020202020204" pitchFamily="34" charset="0"/>
                <a:cs typeface="Arial" panose="020B0604020202020204" pitchFamily="34" charset="0"/>
              </a:rPr>
              <a:t>Delivery Guidance</a:t>
            </a:r>
            <a:endParaRPr lang="en-GB" sz="4400" spc="-300" dirty="0">
              <a:solidFill>
                <a:schemeClr val="accent5">
                  <a:lumMod val="75000"/>
                </a:schemeClr>
              </a:solidFill>
              <a:latin typeface="Arial" panose="020B0604020202020204" pitchFamily="34" charset="0"/>
              <a:cs typeface="Arial" panose="020B0604020202020204" pitchFamily="34" charset="0"/>
            </a:endParaRPr>
          </a:p>
          <a:p>
            <a:pPr algn="ctr"/>
            <a:endParaRPr lang="en-US" b="1" dirty="0"/>
          </a:p>
        </p:txBody>
      </p:sp>
      <p:grpSp>
        <p:nvGrpSpPr>
          <p:cNvPr id="3" name="Group 2">
            <a:extLst>
              <a:ext uri="{FF2B5EF4-FFF2-40B4-BE49-F238E27FC236}">
                <a16:creationId xmlns:a16="http://schemas.microsoft.com/office/drawing/2014/main" id="{D69C6B07-DC13-02A1-D8F2-742E5E0734E7}"/>
              </a:ext>
            </a:extLst>
          </p:cNvPr>
          <p:cNvGrpSpPr/>
          <p:nvPr/>
        </p:nvGrpSpPr>
        <p:grpSpPr>
          <a:xfrm>
            <a:off x="229405" y="5242481"/>
            <a:ext cx="3956400" cy="1158815"/>
            <a:chOff x="229405" y="5242481"/>
            <a:chExt cx="3956400" cy="1158815"/>
          </a:xfrm>
        </p:grpSpPr>
        <p:pic>
          <p:nvPicPr>
            <p:cNvPr id="1036" name="Picture 12" descr="CTSI branding, graphic design and website design by Frontmedia">
              <a:extLst>
                <a:ext uri="{FF2B5EF4-FFF2-40B4-BE49-F238E27FC236}">
                  <a16:creationId xmlns:a16="http://schemas.microsoft.com/office/drawing/2014/main" id="{198B69D0-6A81-0BD1-A429-759A77361E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15BA662-A566-1E20-8E0F-52B857293845}"/>
                </a:ext>
              </a:extLst>
            </p:cNvPr>
            <p:cNvPicPr>
              <a:picLocks noChangeAspect="1"/>
            </p:cNvPicPr>
            <p:nvPr/>
          </p:nvPicPr>
          <p:blipFill>
            <a:blip r:embed="rId4"/>
            <a:stretch>
              <a:fillRect/>
            </a:stretch>
          </p:blipFill>
          <p:spPr>
            <a:xfrm>
              <a:off x="229405" y="5242481"/>
              <a:ext cx="1911424" cy="1147833"/>
            </a:xfrm>
            <a:prstGeom prst="rect">
              <a:avLst/>
            </a:prstGeom>
          </p:spPr>
        </p:pic>
      </p:grpSp>
    </p:spTree>
    <p:extLst>
      <p:ext uri="{BB962C8B-B14F-4D97-AF65-F5344CB8AC3E}">
        <p14:creationId xmlns:p14="http://schemas.microsoft.com/office/powerpoint/2010/main" val="267804016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5151CC2-0E7D-A6F0-0CD8-0921A3291588}"/>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BE7B746E-8B22-A152-5901-3305D0BEC7E5}"/>
              </a:ext>
            </a:extLst>
          </p:cNvPr>
          <p:cNvSpPr txBox="1"/>
          <p:nvPr/>
        </p:nvSpPr>
        <p:spPr>
          <a:xfrm>
            <a:off x="1230923" y="931985"/>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3A679B3-9DED-23D5-C5E0-2CBB0259493F}"/>
              </a:ext>
            </a:extLst>
          </p:cNvPr>
          <p:cNvSpPr txBox="1"/>
          <p:nvPr/>
        </p:nvSpPr>
        <p:spPr>
          <a:xfrm>
            <a:off x="1856509" y="257694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86E854DB-9674-B9BA-49BD-32D36A0ADFE9}"/>
              </a:ext>
            </a:extLst>
          </p:cNvPr>
          <p:cNvSpPr/>
          <p:nvPr/>
        </p:nvSpPr>
        <p:spPr>
          <a:xfrm>
            <a:off x="-504" y="0"/>
            <a:ext cx="5874327" cy="685800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4800" b="1" dirty="0">
              <a:latin typeface="+mj-lt"/>
            </a:endParaRPr>
          </a:p>
        </p:txBody>
      </p:sp>
      <p:sp>
        <p:nvSpPr>
          <p:cNvPr id="4" name="object 6" descr="$PPTXTitle">
            <a:extLst>
              <a:ext uri="{FF2B5EF4-FFF2-40B4-BE49-F238E27FC236}">
                <a16:creationId xmlns:a16="http://schemas.microsoft.com/office/drawing/2014/main" id="{8B4F4405-C5DA-D55A-7375-EFB43C08489B}"/>
              </a:ext>
            </a:extLst>
          </p:cNvPr>
          <p:cNvSpPr txBox="1">
            <a:spLocks noGrp="1"/>
          </p:cNvSpPr>
          <p:nvPr>
            <p:ph type="title"/>
          </p:nvPr>
        </p:nvSpPr>
        <p:spPr>
          <a:xfrm>
            <a:off x="308098" y="2699985"/>
            <a:ext cx="5565725" cy="1379673"/>
          </a:xfrm>
          <a:prstGeom prst="rect">
            <a:avLst/>
          </a:prstGeom>
        </p:spPr>
        <p:txBody>
          <a:bodyPr vert="horz" wrap="square" lIns="0" tIns="331470" rIns="0" bIns="0" rtlCol="0">
            <a:spAutoFit/>
          </a:bodyPr>
          <a:lstStyle/>
          <a:p>
            <a:pPr marL="12700" marR="5080">
              <a:lnSpc>
                <a:spcPct val="74700"/>
              </a:lnSpc>
              <a:spcBef>
                <a:spcPts val="2610"/>
              </a:spcBef>
            </a:pPr>
            <a:r>
              <a:rPr lang="en-GB" b="1" spc="-180" dirty="0">
                <a:solidFill>
                  <a:srgbClr val="FFFFFF"/>
                </a:solidFill>
              </a:rPr>
              <a:t>Session Delivery Guidance</a:t>
            </a:r>
            <a:endParaRPr b="1" dirty="0"/>
          </a:p>
        </p:txBody>
      </p:sp>
      <p:sp>
        <p:nvSpPr>
          <p:cNvPr id="7" name="AutoShape 4" descr="The Cost of Beauty - 2024 ">
            <a:extLst>
              <a:ext uri="{FF2B5EF4-FFF2-40B4-BE49-F238E27FC236}">
                <a16:creationId xmlns:a16="http://schemas.microsoft.com/office/drawing/2014/main" id="{CD59FB5E-BFAB-C9FA-18A9-5ED7257623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Woman holding tablet, presenting to seated audience">
            <a:extLst>
              <a:ext uri="{FF2B5EF4-FFF2-40B4-BE49-F238E27FC236}">
                <a16:creationId xmlns:a16="http://schemas.microsoft.com/office/drawing/2014/main" id="{4338E088-F7F1-6F57-5BC5-BE2056845603}"/>
              </a:ext>
            </a:extLst>
          </p:cNvPr>
          <p:cNvPicPr>
            <a:picLocks noChangeAspect="1"/>
          </p:cNvPicPr>
          <p:nvPr/>
        </p:nvPicPr>
        <p:blipFill>
          <a:blip r:embed="rId2"/>
          <a:stretch>
            <a:fillRect/>
          </a:stretch>
        </p:blipFill>
        <p:spPr>
          <a:xfrm>
            <a:off x="6318177" y="1574884"/>
            <a:ext cx="5562348" cy="370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id="{9CF0FFB1-EF80-D367-B206-76CDF74EC950}"/>
              </a:ext>
            </a:extLst>
          </p:cNvPr>
          <p:cNvGrpSpPr/>
          <p:nvPr/>
        </p:nvGrpSpPr>
        <p:grpSpPr>
          <a:xfrm>
            <a:off x="8235600" y="0"/>
            <a:ext cx="3956400" cy="1158815"/>
            <a:chOff x="229405" y="5242481"/>
            <a:chExt cx="3956400" cy="1158815"/>
          </a:xfrm>
        </p:grpSpPr>
        <p:pic>
          <p:nvPicPr>
            <p:cNvPr id="8" name="Picture 12" descr="CTSI branding, graphic design and website design by Frontmedia">
              <a:extLst>
                <a:ext uri="{FF2B5EF4-FFF2-40B4-BE49-F238E27FC236}">
                  <a16:creationId xmlns:a16="http://schemas.microsoft.com/office/drawing/2014/main" id="{C4C4C384-5556-9B59-0ABC-4F854AA4CC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70B9C12-EFFF-0A7C-F431-523624390EA9}"/>
                </a:ext>
              </a:extLst>
            </p:cNvPr>
            <p:cNvPicPr>
              <a:picLocks noChangeAspect="1"/>
            </p:cNvPicPr>
            <p:nvPr/>
          </p:nvPicPr>
          <p:blipFill>
            <a:blip r:embed="rId4"/>
            <a:stretch>
              <a:fillRect/>
            </a:stretch>
          </p:blipFill>
          <p:spPr>
            <a:xfrm>
              <a:off x="229405" y="5242481"/>
              <a:ext cx="1911424" cy="1147833"/>
            </a:xfrm>
            <a:prstGeom prst="rect">
              <a:avLst/>
            </a:prstGeom>
          </p:spPr>
        </p:pic>
      </p:grpSp>
    </p:spTree>
    <p:extLst>
      <p:ext uri="{BB962C8B-B14F-4D97-AF65-F5344CB8AC3E}">
        <p14:creationId xmlns:p14="http://schemas.microsoft.com/office/powerpoint/2010/main" val="83843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05B6B7-D063-913F-46BA-77DFDC114E14}"/>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F0564073-74A0-1A3A-CCA1-A2C72D455C28}"/>
              </a:ext>
            </a:extLst>
          </p:cNvPr>
          <p:cNvSpPr txBox="1"/>
          <p:nvPr/>
        </p:nvSpPr>
        <p:spPr>
          <a:xfrm>
            <a:off x="1230923" y="931985"/>
            <a:ext cx="184731" cy="369332"/>
          </a:xfrm>
          <a:prstGeom prst="rect">
            <a:avLst/>
          </a:prstGeom>
          <a:noFill/>
        </p:spPr>
        <p:txBody>
          <a:bodyPr wrap="none" rtlCol="0">
            <a:spAutoFit/>
          </a:bodyPr>
          <a:lstStyle/>
          <a:p>
            <a:endParaRPr lang="en-US" dirty="0"/>
          </a:p>
        </p:txBody>
      </p:sp>
      <p:sp>
        <p:nvSpPr>
          <p:cNvPr id="25" name="TextBox 24">
            <a:extLst>
              <a:ext uri="{FF2B5EF4-FFF2-40B4-BE49-F238E27FC236}">
                <a16:creationId xmlns:a16="http://schemas.microsoft.com/office/drawing/2014/main" id="{3104E854-5F5C-5A25-5DB0-09B0D1A5BC1A}"/>
              </a:ext>
            </a:extLst>
          </p:cNvPr>
          <p:cNvSpPr txBox="1"/>
          <p:nvPr/>
        </p:nvSpPr>
        <p:spPr>
          <a:xfrm>
            <a:off x="215764" y="326341"/>
            <a:ext cx="7638782" cy="584775"/>
          </a:xfrm>
          <a:prstGeom prst="rect">
            <a:avLst/>
          </a:prstGeom>
          <a:noFill/>
        </p:spPr>
        <p:txBody>
          <a:bodyPr wrap="square" rtlCol="0">
            <a:spAutoFit/>
          </a:bodyPr>
          <a:lstStyle/>
          <a:p>
            <a:r>
              <a:rPr lang="en-US" sz="3200" b="1" dirty="0">
                <a:solidFill>
                  <a:schemeClr val="accent5">
                    <a:lumMod val="75000"/>
                  </a:schemeClr>
                </a:solidFill>
                <a:latin typeface="Arial" panose="020B0604020202020204" pitchFamily="34" charset="0"/>
                <a:cs typeface="Arial" panose="020B0604020202020204" pitchFamily="34" charset="0"/>
              </a:rPr>
              <a:t>Delivery Guidance</a:t>
            </a:r>
          </a:p>
        </p:txBody>
      </p:sp>
      <p:sp>
        <p:nvSpPr>
          <p:cNvPr id="2" name="Rectangle 1">
            <a:extLst>
              <a:ext uri="{FF2B5EF4-FFF2-40B4-BE49-F238E27FC236}">
                <a16:creationId xmlns:a16="http://schemas.microsoft.com/office/drawing/2014/main" id="{CDFD6773-EDF3-EE81-4F49-5398039AE438}"/>
              </a:ext>
            </a:extLst>
          </p:cNvPr>
          <p:cNvSpPr>
            <a:spLocks noChangeArrowheads="1"/>
          </p:cNvSpPr>
          <p:nvPr/>
        </p:nvSpPr>
        <p:spPr bwMode="auto">
          <a:xfrm>
            <a:off x="538394" y="5515553"/>
            <a:ext cx="110857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bg1"/>
                </a:solidFill>
              </a:rPr>
              <a:t>Sessions should be delivered in a clear, supportive and non-judgmental way. The aim of the Cost of Beauty campaign is to raise awareness and support safer choices, not to blame consumers for past behaviors.</a:t>
            </a:r>
          </a:p>
        </p:txBody>
      </p:sp>
      <p:sp>
        <p:nvSpPr>
          <p:cNvPr id="4" name="TextBox 3">
            <a:extLst>
              <a:ext uri="{FF2B5EF4-FFF2-40B4-BE49-F238E27FC236}">
                <a16:creationId xmlns:a16="http://schemas.microsoft.com/office/drawing/2014/main" id="{FBEFA818-B5FF-720D-28AC-622A9B573A33}"/>
              </a:ext>
            </a:extLst>
          </p:cNvPr>
          <p:cNvSpPr txBox="1"/>
          <p:nvPr/>
        </p:nvSpPr>
        <p:spPr>
          <a:xfrm>
            <a:off x="552773" y="1087741"/>
            <a:ext cx="7459851"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bg1"/>
                </a:solidFill>
                <a:latin typeface="Arial" panose="020B0604020202020204" pitchFamily="34" charset="0"/>
                <a:cs typeface="Arial" panose="020B0604020202020204" pitchFamily="34" charset="0"/>
              </a:rPr>
              <a:t>When delivering Cost of Beauty sessions, use a clear and structured approach while adapting content to the audience and setting.</a:t>
            </a:r>
          </a:p>
        </p:txBody>
      </p:sp>
      <p:sp>
        <p:nvSpPr>
          <p:cNvPr id="7" name="TextBox 6">
            <a:extLst>
              <a:ext uri="{FF2B5EF4-FFF2-40B4-BE49-F238E27FC236}">
                <a16:creationId xmlns:a16="http://schemas.microsoft.com/office/drawing/2014/main" id="{78070869-2494-68FA-D7EB-6CDD9E343F7B}"/>
              </a:ext>
            </a:extLst>
          </p:cNvPr>
          <p:cNvSpPr txBox="1"/>
          <p:nvPr/>
        </p:nvSpPr>
        <p:spPr>
          <a:xfrm>
            <a:off x="552773" y="1778153"/>
            <a:ext cx="11287931" cy="369331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bg1"/>
                </a:solidFill>
                <a:latin typeface="Arial" panose="020B0604020202020204" pitchFamily="34" charset="0"/>
                <a:cs typeface="Arial" panose="020B0604020202020204" pitchFamily="34" charset="0"/>
              </a:rPr>
              <a:t>Key steps include: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bg1"/>
                </a:solidFill>
                <a:latin typeface="Arial" panose="020B0604020202020204" pitchFamily="34" charset="0"/>
                <a:cs typeface="Arial" panose="020B0604020202020204" pitchFamily="34" charset="0"/>
              </a:rPr>
              <a:t>• </a:t>
            </a:r>
            <a:r>
              <a:rPr lang="en-US" altLang="en-US" b="1" dirty="0">
                <a:solidFill>
                  <a:schemeClr val="bg1"/>
                </a:solidFill>
                <a:latin typeface="Arial" panose="020B0604020202020204" pitchFamily="34" charset="0"/>
                <a:cs typeface="Arial" panose="020B0604020202020204" pitchFamily="34" charset="0"/>
              </a:rPr>
              <a:t>Begin by introducing the Cost of Beauty campaign </a:t>
            </a:r>
            <a:r>
              <a:rPr lang="en-US" altLang="en-US" dirty="0">
                <a:solidFill>
                  <a:schemeClr val="bg1"/>
                </a:solidFill>
                <a:latin typeface="Arial" panose="020B0604020202020204" pitchFamily="34" charset="0"/>
                <a:cs typeface="Arial" panose="020B0604020202020204" pitchFamily="34" charset="0"/>
              </a:rPr>
              <a:t>and its focus on unsafe and unregulated beauty products sold online or used at home.</a:t>
            </a:r>
            <a:br>
              <a:rPr lang="en-US" altLang="en-US" dirty="0">
                <a:solidFill>
                  <a:schemeClr val="bg1"/>
                </a:solidFill>
                <a:latin typeface="Arial" panose="020B0604020202020204" pitchFamily="34" charset="0"/>
                <a:cs typeface="Arial" panose="020B0604020202020204" pitchFamily="34" charset="0"/>
              </a:rPr>
            </a:br>
            <a:r>
              <a:rPr lang="en-US" altLang="en-US" dirty="0">
                <a:solidFill>
                  <a:schemeClr val="bg1"/>
                </a:solidFill>
                <a:latin typeface="Arial" panose="020B0604020202020204" pitchFamily="34" charset="0"/>
                <a:cs typeface="Arial" panose="020B0604020202020204" pitchFamily="34" charset="0"/>
              </a:rPr>
              <a:t>• </a:t>
            </a:r>
            <a:r>
              <a:rPr lang="en-US" altLang="en-US" b="1" dirty="0">
                <a:solidFill>
                  <a:schemeClr val="bg1"/>
                </a:solidFill>
                <a:latin typeface="Arial" panose="020B0604020202020204" pitchFamily="34" charset="0"/>
                <a:cs typeface="Arial" panose="020B0604020202020204" pitchFamily="34" charset="0"/>
              </a:rPr>
              <a:t>Clearly set out the three core messages </a:t>
            </a:r>
            <a:r>
              <a:rPr lang="en-US" altLang="en-US" dirty="0">
                <a:solidFill>
                  <a:schemeClr val="bg1"/>
                </a:solidFill>
                <a:latin typeface="Arial" panose="020B0604020202020204" pitchFamily="34" charset="0"/>
                <a:cs typeface="Arial" panose="020B0604020202020204" pitchFamily="34" charset="0"/>
              </a:rPr>
              <a:t>that being for sale does not mean a product is safe, and that treatments should be carried out by trained professionals.</a:t>
            </a:r>
            <a:br>
              <a:rPr lang="en-US" altLang="en-US" dirty="0">
                <a:solidFill>
                  <a:schemeClr val="bg1"/>
                </a:solidFill>
                <a:latin typeface="Arial" panose="020B0604020202020204" pitchFamily="34" charset="0"/>
                <a:cs typeface="Arial" panose="020B0604020202020204" pitchFamily="34" charset="0"/>
              </a:rPr>
            </a:br>
            <a:r>
              <a:rPr lang="en-US" altLang="en-US" dirty="0">
                <a:solidFill>
                  <a:schemeClr val="bg1"/>
                </a:solidFill>
                <a:latin typeface="Arial" panose="020B0604020202020204" pitchFamily="34" charset="0"/>
                <a:cs typeface="Arial" panose="020B0604020202020204" pitchFamily="34" charset="0"/>
              </a:rPr>
              <a:t>• </a:t>
            </a:r>
            <a:r>
              <a:rPr lang="en-US" altLang="en-US" b="1" dirty="0">
                <a:solidFill>
                  <a:schemeClr val="bg1"/>
                </a:solidFill>
                <a:latin typeface="Arial" panose="020B0604020202020204" pitchFamily="34" charset="0"/>
                <a:cs typeface="Arial" panose="020B0604020202020204" pitchFamily="34" charset="0"/>
              </a:rPr>
              <a:t>Select relevant factsheets and visuals </a:t>
            </a:r>
            <a:r>
              <a:rPr lang="en-US" altLang="en-US" dirty="0">
                <a:solidFill>
                  <a:schemeClr val="bg1"/>
                </a:solidFill>
                <a:latin typeface="Arial" panose="020B0604020202020204" pitchFamily="34" charset="0"/>
                <a:cs typeface="Arial" panose="020B0604020202020204" pitchFamily="34" charset="0"/>
              </a:rPr>
              <a:t>that reflect current trends or products familiar to the audience.</a:t>
            </a:r>
            <a:br>
              <a:rPr lang="en-US" altLang="en-US" dirty="0">
                <a:solidFill>
                  <a:schemeClr val="bg1"/>
                </a:solidFill>
                <a:latin typeface="Arial" panose="020B0604020202020204" pitchFamily="34" charset="0"/>
                <a:cs typeface="Arial" panose="020B0604020202020204" pitchFamily="34" charset="0"/>
              </a:rPr>
            </a:br>
            <a:r>
              <a:rPr lang="en-US" altLang="en-US" dirty="0">
                <a:solidFill>
                  <a:schemeClr val="bg1"/>
                </a:solidFill>
                <a:latin typeface="Arial" panose="020B0604020202020204" pitchFamily="34" charset="0"/>
                <a:cs typeface="Arial" panose="020B0604020202020204" pitchFamily="34" charset="0"/>
              </a:rPr>
              <a:t>• </a:t>
            </a:r>
            <a:r>
              <a:rPr lang="en-US" altLang="en-US" b="1" dirty="0">
                <a:solidFill>
                  <a:schemeClr val="bg1"/>
                </a:solidFill>
                <a:latin typeface="Arial" panose="020B0604020202020204" pitchFamily="34" charset="0"/>
                <a:cs typeface="Arial" panose="020B0604020202020204" pitchFamily="34" charset="0"/>
              </a:rPr>
              <a:t>Use real examples and enforcement case studies </a:t>
            </a:r>
            <a:r>
              <a:rPr lang="en-US" altLang="en-US" dirty="0">
                <a:solidFill>
                  <a:schemeClr val="bg1"/>
                </a:solidFill>
                <a:latin typeface="Arial" panose="020B0604020202020204" pitchFamily="34" charset="0"/>
                <a:cs typeface="Arial" panose="020B0604020202020204" pitchFamily="34" charset="0"/>
              </a:rPr>
              <a:t>to show how harm occurs and why safety rules exist.</a:t>
            </a:r>
            <a:br>
              <a:rPr lang="en-US" altLang="en-US" dirty="0">
                <a:solidFill>
                  <a:schemeClr val="bg1"/>
                </a:solidFill>
                <a:latin typeface="Arial" panose="020B0604020202020204" pitchFamily="34" charset="0"/>
                <a:cs typeface="Arial" panose="020B0604020202020204" pitchFamily="34" charset="0"/>
              </a:rPr>
            </a:br>
            <a:r>
              <a:rPr lang="en-US" altLang="en-US" dirty="0">
                <a:solidFill>
                  <a:schemeClr val="bg1"/>
                </a:solidFill>
                <a:latin typeface="Arial" panose="020B0604020202020204" pitchFamily="34" charset="0"/>
                <a:cs typeface="Arial" panose="020B0604020202020204" pitchFamily="34" charset="0"/>
              </a:rPr>
              <a:t>• </a:t>
            </a:r>
            <a:r>
              <a:rPr lang="en-US" altLang="en-US" b="1" dirty="0">
                <a:solidFill>
                  <a:schemeClr val="bg1"/>
                </a:solidFill>
                <a:latin typeface="Arial" panose="020B0604020202020204" pitchFamily="34" charset="0"/>
                <a:cs typeface="Arial" panose="020B0604020202020204" pitchFamily="34" charset="0"/>
              </a:rPr>
              <a:t>Encourage discussion </a:t>
            </a:r>
            <a:r>
              <a:rPr lang="en-US" altLang="en-US" dirty="0">
                <a:solidFill>
                  <a:schemeClr val="bg1"/>
                </a:solidFill>
                <a:latin typeface="Arial" panose="020B0604020202020204" pitchFamily="34" charset="0"/>
                <a:cs typeface="Arial" panose="020B0604020202020204" pitchFamily="34" charset="0"/>
              </a:rPr>
              <a:t>around social media trends, online marketing and personal experiences with beauty products.</a:t>
            </a:r>
            <a:br>
              <a:rPr lang="en-US" altLang="en-US" dirty="0">
                <a:solidFill>
                  <a:schemeClr val="bg1"/>
                </a:solidFill>
                <a:latin typeface="Arial" panose="020B0604020202020204" pitchFamily="34" charset="0"/>
                <a:cs typeface="Arial" panose="020B0604020202020204" pitchFamily="34" charset="0"/>
              </a:rPr>
            </a:br>
            <a:r>
              <a:rPr lang="en-US" altLang="en-US" dirty="0">
                <a:solidFill>
                  <a:schemeClr val="bg1"/>
                </a:solidFill>
                <a:latin typeface="Arial" panose="020B0604020202020204" pitchFamily="34" charset="0"/>
                <a:cs typeface="Arial" panose="020B0604020202020204" pitchFamily="34" charset="0"/>
              </a:rPr>
              <a:t>• </a:t>
            </a:r>
            <a:r>
              <a:rPr lang="en-US" altLang="en-US" b="1" dirty="0">
                <a:solidFill>
                  <a:schemeClr val="bg1"/>
                </a:solidFill>
                <a:latin typeface="Arial" panose="020B0604020202020204" pitchFamily="34" charset="0"/>
                <a:cs typeface="Arial" panose="020B0604020202020204" pitchFamily="34" charset="0"/>
              </a:rPr>
              <a:t>Challenge common myths </a:t>
            </a:r>
            <a:r>
              <a:rPr lang="en-US" altLang="en-US" dirty="0">
                <a:solidFill>
                  <a:schemeClr val="bg1"/>
                </a:solidFill>
                <a:latin typeface="Arial" panose="020B0604020202020204" pitchFamily="34" charset="0"/>
                <a:cs typeface="Arial" panose="020B0604020202020204" pitchFamily="34" charset="0"/>
              </a:rPr>
              <a:t>calmly and factually, using the myth busting materials provided.</a:t>
            </a:r>
            <a:br>
              <a:rPr lang="en-US" altLang="en-US" dirty="0">
                <a:solidFill>
                  <a:schemeClr val="bg1"/>
                </a:solidFill>
                <a:latin typeface="Arial" panose="020B0604020202020204" pitchFamily="34" charset="0"/>
                <a:cs typeface="Arial" panose="020B0604020202020204" pitchFamily="34" charset="0"/>
              </a:rPr>
            </a:br>
            <a:r>
              <a:rPr lang="en-US" altLang="en-US" dirty="0">
                <a:solidFill>
                  <a:schemeClr val="bg1"/>
                </a:solidFill>
                <a:latin typeface="Arial" panose="020B0604020202020204" pitchFamily="34" charset="0"/>
                <a:cs typeface="Arial" panose="020B0604020202020204" pitchFamily="34" charset="0"/>
              </a:rPr>
              <a:t>• </a:t>
            </a:r>
            <a:r>
              <a:rPr lang="en-US" altLang="en-US" b="1" dirty="0">
                <a:solidFill>
                  <a:schemeClr val="bg1"/>
                </a:solidFill>
                <a:latin typeface="Arial" panose="020B0604020202020204" pitchFamily="34" charset="0"/>
                <a:cs typeface="Arial" panose="020B0604020202020204" pitchFamily="34" charset="0"/>
              </a:rPr>
              <a:t>Close by signposting to trusted advice</a:t>
            </a:r>
            <a:r>
              <a:rPr lang="en-US" altLang="en-US" dirty="0">
                <a:solidFill>
                  <a:schemeClr val="bg1"/>
                </a:solidFill>
                <a:latin typeface="Arial" panose="020B0604020202020204" pitchFamily="34" charset="0"/>
                <a:cs typeface="Arial" panose="020B0604020202020204" pitchFamily="34" charset="0"/>
              </a:rPr>
              <a:t>, including Trading Standards and the Cost of Beauty campaign resources.</a:t>
            </a:r>
          </a:p>
        </p:txBody>
      </p:sp>
      <p:sp>
        <p:nvSpPr>
          <p:cNvPr id="3" name="TextBox 2">
            <a:extLst>
              <a:ext uri="{FF2B5EF4-FFF2-40B4-BE49-F238E27FC236}">
                <a16:creationId xmlns:a16="http://schemas.microsoft.com/office/drawing/2014/main" id="{3BA56A00-528F-C022-B41A-6249138C58F8}"/>
              </a:ext>
            </a:extLst>
          </p:cNvPr>
          <p:cNvSpPr txBox="1"/>
          <p:nvPr/>
        </p:nvSpPr>
        <p:spPr>
          <a:xfrm>
            <a:off x="1230923" y="6360295"/>
            <a:ext cx="9382314" cy="374571"/>
          </a:xfrm>
          <a:prstGeom prst="round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600" dirty="0">
                <a:solidFill>
                  <a:schemeClr val="accent5">
                    <a:lumMod val="75000"/>
                  </a:schemeClr>
                </a:solidFill>
              </a:rPr>
              <a:t>The Session Delivery Guide can be found in the ‘</a:t>
            </a:r>
            <a:r>
              <a:rPr lang="en-GB" sz="1600" b="1" dirty="0">
                <a:solidFill>
                  <a:schemeClr val="accent5">
                    <a:lumMod val="75000"/>
                  </a:schemeClr>
                </a:solidFill>
              </a:rPr>
              <a:t>Community &amp; Education’ </a:t>
            </a:r>
            <a:r>
              <a:rPr lang="en-GB" sz="1600" dirty="0">
                <a:solidFill>
                  <a:schemeClr val="accent5">
                    <a:lumMod val="75000"/>
                  </a:schemeClr>
                </a:solidFill>
              </a:rPr>
              <a:t>folder.</a:t>
            </a:r>
          </a:p>
        </p:txBody>
      </p:sp>
      <p:grpSp>
        <p:nvGrpSpPr>
          <p:cNvPr id="5" name="Group 4">
            <a:extLst>
              <a:ext uri="{FF2B5EF4-FFF2-40B4-BE49-F238E27FC236}">
                <a16:creationId xmlns:a16="http://schemas.microsoft.com/office/drawing/2014/main" id="{EF554580-0CB1-B901-FB76-D88E29A2AF4A}"/>
              </a:ext>
            </a:extLst>
          </p:cNvPr>
          <p:cNvGrpSpPr/>
          <p:nvPr/>
        </p:nvGrpSpPr>
        <p:grpSpPr>
          <a:xfrm>
            <a:off x="8235600" y="0"/>
            <a:ext cx="3956400" cy="1158815"/>
            <a:chOff x="229405" y="5242481"/>
            <a:chExt cx="3956400" cy="1158815"/>
          </a:xfrm>
        </p:grpSpPr>
        <p:pic>
          <p:nvPicPr>
            <p:cNvPr id="6" name="Picture 12" descr="CTSI branding, graphic design and website design by Frontmedia">
              <a:extLst>
                <a:ext uri="{FF2B5EF4-FFF2-40B4-BE49-F238E27FC236}">
                  <a16:creationId xmlns:a16="http://schemas.microsoft.com/office/drawing/2014/main" id="{DF0A7A56-A4C4-B082-ED41-F5ED855384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610C2AC-AD94-02A5-0C83-23ACC9EBCB5A}"/>
                </a:ext>
              </a:extLst>
            </p:cNvPr>
            <p:cNvPicPr>
              <a:picLocks noChangeAspect="1"/>
            </p:cNvPicPr>
            <p:nvPr/>
          </p:nvPicPr>
          <p:blipFill>
            <a:blip r:embed="rId3"/>
            <a:stretch>
              <a:fillRect/>
            </a:stretch>
          </p:blipFill>
          <p:spPr>
            <a:xfrm>
              <a:off x="229405" y="5242481"/>
              <a:ext cx="1911424" cy="1147833"/>
            </a:xfrm>
            <a:prstGeom prst="rect">
              <a:avLst/>
            </a:prstGeom>
          </p:spPr>
        </p:pic>
      </p:grpSp>
    </p:spTree>
    <p:extLst>
      <p:ext uri="{BB962C8B-B14F-4D97-AF65-F5344CB8AC3E}">
        <p14:creationId xmlns:p14="http://schemas.microsoft.com/office/powerpoint/2010/main" val="274956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0985B0-C56F-5EA2-5101-7B62B88A6D97}"/>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3BC5A371-F2E1-4F5C-E15B-FF785792974B}"/>
              </a:ext>
            </a:extLst>
          </p:cNvPr>
          <p:cNvSpPr txBox="1"/>
          <p:nvPr/>
        </p:nvSpPr>
        <p:spPr>
          <a:xfrm>
            <a:off x="1230923" y="931985"/>
            <a:ext cx="184731" cy="369332"/>
          </a:xfrm>
          <a:prstGeom prst="rect">
            <a:avLst/>
          </a:prstGeom>
          <a:noFill/>
        </p:spPr>
        <p:txBody>
          <a:bodyPr wrap="none" rtlCol="0">
            <a:spAutoFit/>
          </a:bodyPr>
          <a:lstStyle/>
          <a:p>
            <a:endParaRPr lang="en-US" dirty="0"/>
          </a:p>
        </p:txBody>
      </p:sp>
      <p:sp>
        <p:nvSpPr>
          <p:cNvPr id="25" name="TextBox 24">
            <a:extLst>
              <a:ext uri="{FF2B5EF4-FFF2-40B4-BE49-F238E27FC236}">
                <a16:creationId xmlns:a16="http://schemas.microsoft.com/office/drawing/2014/main" id="{EC5829FE-2F83-1AF0-6AC2-6EB0394B5781}"/>
              </a:ext>
            </a:extLst>
          </p:cNvPr>
          <p:cNvSpPr txBox="1"/>
          <p:nvPr/>
        </p:nvSpPr>
        <p:spPr>
          <a:xfrm>
            <a:off x="308098" y="332229"/>
            <a:ext cx="7638782" cy="584775"/>
          </a:xfrm>
          <a:prstGeom prst="rect">
            <a:avLst/>
          </a:prstGeom>
          <a:noFill/>
        </p:spPr>
        <p:txBody>
          <a:bodyPr wrap="square" rtlCol="0">
            <a:spAutoFit/>
          </a:bodyPr>
          <a:lstStyle/>
          <a:p>
            <a:r>
              <a:rPr lang="en-US" sz="3200" b="1" dirty="0">
                <a:solidFill>
                  <a:schemeClr val="accent5">
                    <a:lumMod val="75000"/>
                  </a:schemeClr>
                </a:solidFill>
                <a:latin typeface="Arial" panose="020B0604020202020204" pitchFamily="34" charset="0"/>
                <a:cs typeface="Arial" panose="020B0604020202020204" pitchFamily="34" charset="0"/>
              </a:rPr>
              <a:t>Evaluation and Feedback</a:t>
            </a:r>
          </a:p>
        </p:txBody>
      </p:sp>
      <p:sp>
        <p:nvSpPr>
          <p:cNvPr id="5" name="TextBox 4">
            <a:extLst>
              <a:ext uri="{FF2B5EF4-FFF2-40B4-BE49-F238E27FC236}">
                <a16:creationId xmlns:a16="http://schemas.microsoft.com/office/drawing/2014/main" id="{EE704D3A-053D-FE71-F03A-9793E94C0540}"/>
              </a:ext>
            </a:extLst>
          </p:cNvPr>
          <p:cNvSpPr txBox="1"/>
          <p:nvPr/>
        </p:nvSpPr>
        <p:spPr>
          <a:xfrm>
            <a:off x="5813895" y="1301317"/>
            <a:ext cx="6070007" cy="5355312"/>
          </a:xfrm>
          <a:prstGeom prst="rect">
            <a:avLst/>
          </a:prstGeom>
          <a:noFill/>
        </p:spPr>
        <p:txBody>
          <a:bodyPr wrap="square">
            <a:spAutoFit/>
          </a:bodyPr>
          <a:lstStyle/>
          <a:p>
            <a:pPr algn="l">
              <a:buNone/>
            </a:pPr>
            <a:r>
              <a:rPr lang="en-GB" dirty="0">
                <a:solidFill>
                  <a:schemeClr val="bg1"/>
                </a:solidFill>
                <a:latin typeface="Arial" panose="020B0604020202020204" pitchFamily="34" charset="0"/>
                <a:cs typeface="Arial" panose="020B0604020202020204" pitchFamily="34" charset="0"/>
              </a:rPr>
              <a:t>Evaluating activity helps demonstrate impact and improve future delivery.</a:t>
            </a:r>
          </a:p>
          <a:p>
            <a:pPr algn="l">
              <a:buNone/>
            </a:pPr>
            <a:endParaRPr lang="en-GB" dirty="0">
              <a:solidFill>
                <a:schemeClr val="bg1"/>
              </a:solidFill>
              <a:latin typeface="Arial" panose="020B0604020202020204" pitchFamily="34" charset="0"/>
              <a:cs typeface="Arial" panose="020B0604020202020204" pitchFamily="34" charset="0"/>
            </a:endParaRPr>
          </a:p>
          <a:p>
            <a:pPr algn="l">
              <a:buNone/>
            </a:pPr>
            <a:r>
              <a:rPr lang="en-GB" dirty="0">
                <a:solidFill>
                  <a:schemeClr val="bg1"/>
                </a:solidFill>
                <a:latin typeface="Arial" panose="020B0604020202020204" pitchFamily="34" charset="0"/>
                <a:cs typeface="Arial" panose="020B0604020202020204" pitchFamily="34" charset="0"/>
              </a:rPr>
              <a:t>There are many methods for measuring engagement and understanding. These can be adapted depending on the setting and resources available.</a:t>
            </a:r>
          </a:p>
          <a:p>
            <a:pPr algn="l">
              <a:buNone/>
            </a:pPr>
            <a:endParaRPr lang="en-GB" dirty="0">
              <a:solidFill>
                <a:schemeClr val="bg1"/>
              </a:solidFill>
              <a:latin typeface="Arial" panose="020B0604020202020204" pitchFamily="34" charset="0"/>
              <a:cs typeface="Arial" panose="020B0604020202020204" pitchFamily="34" charset="0"/>
            </a:endParaRPr>
          </a:p>
          <a:p>
            <a:pPr algn="l">
              <a:buNone/>
            </a:pPr>
            <a:r>
              <a:rPr lang="en-GB" dirty="0">
                <a:solidFill>
                  <a:schemeClr val="bg1"/>
                </a:solidFill>
                <a:latin typeface="Arial" panose="020B0604020202020204" pitchFamily="34" charset="0"/>
                <a:cs typeface="Arial" panose="020B0604020202020204" pitchFamily="34" charset="0"/>
              </a:rPr>
              <a:t>Suggested approaches include </a:t>
            </a:r>
            <a:r>
              <a:rPr lang="en-GB" b="1" dirty="0">
                <a:solidFill>
                  <a:schemeClr val="bg1"/>
                </a:solidFill>
                <a:latin typeface="Arial" panose="020B0604020202020204" pitchFamily="34" charset="0"/>
                <a:cs typeface="Arial" panose="020B0604020202020204" pitchFamily="34" charset="0"/>
              </a:rPr>
              <a:t>short surveys before and after sessions, tracking attendance numbers, and noting levels of participation and discussion</a:t>
            </a:r>
            <a:r>
              <a:rPr lang="en-GB" dirty="0">
                <a:solidFill>
                  <a:schemeClr val="bg1"/>
                </a:solidFill>
                <a:latin typeface="Arial" panose="020B0604020202020204" pitchFamily="34" charset="0"/>
                <a:cs typeface="Arial" panose="020B0604020202020204" pitchFamily="34" charset="0"/>
              </a:rPr>
              <a:t>. Feedback from participants and partner organisations can also provide valuable insight.</a:t>
            </a:r>
          </a:p>
          <a:p>
            <a:pPr algn="l">
              <a:buNone/>
            </a:pPr>
            <a:endParaRPr lang="en-GB" dirty="0">
              <a:solidFill>
                <a:schemeClr val="bg1"/>
              </a:solidFill>
              <a:latin typeface="Arial" panose="020B0604020202020204" pitchFamily="34" charset="0"/>
              <a:cs typeface="Arial" panose="020B0604020202020204" pitchFamily="34" charset="0"/>
            </a:endParaRPr>
          </a:p>
          <a:p>
            <a:pPr algn="l">
              <a:buNone/>
            </a:pPr>
            <a:r>
              <a:rPr lang="en-GB" dirty="0">
                <a:solidFill>
                  <a:schemeClr val="bg1"/>
                </a:solidFill>
                <a:latin typeface="Arial" panose="020B0604020202020204" pitchFamily="34" charset="0"/>
                <a:cs typeface="Arial" panose="020B0604020202020204" pitchFamily="34" charset="0"/>
              </a:rPr>
              <a:t>A simple reporting template is included to support consistent recording of activity by local authorities, educators and partner organisations.</a:t>
            </a:r>
          </a:p>
          <a:p>
            <a:pPr algn="l">
              <a:buNone/>
            </a:pPr>
            <a:endParaRPr lang="en-GB" dirty="0">
              <a:solidFill>
                <a:schemeClr val="bg1"/>
              </a:solidFill>
              <a:latin typeface="Arial" panose="020B0604020202020204" pitchFamily="34" charset="0"/>
              <a:cs typeface="Arial" panose="020B0604020202020204" pitchFamily="34" charset="0"/>
            </a:endParaRPr>
          </a:p>
          <a:p>
            <a:pPr algn="l">
              <a:buNone/>
            </a:pPr>
            <a:r>
              <a:rPr lang="en-GB" dirty="0">
                <a:solidFill>
                  <a:schemeClr val="bg1"/>
                </a:solidFill>
                <a:latin typeface="Arial" panose="020B0604020202020204" pitchFamily="34" charset="0"/>
                <a:cs typeface="Arial" panose="020B0604020202020204" pitchFamily="34" charset="0"/>
              </a:rPr>
              <a:t>Evaluation helps evidence the value of consumer education and supports continuous improvement.</a:t>
            </a:r>
          </a:p>
        </p:txBody>
      </p:sp>
      <p:pic>
        <p:nvPicPr>
          <p:cNvPr id="8" name="Picture 7" descr="Person giving presentation">
            <a:extLst>
              <a:ext uri="{FF2B5EF4-FFF2-40B4-BE49-F238E27FC236}">
                <a16:creationId xmlns:a16="http://schemas.microsoft.com/office/drawing/2014/main" id="{026A64D7-023C-342B-44E4-8D4FD373C9DB}"/>
              </a:ext>
            </a:extLst>
          </p:cNvPr>
          <p:cNvPicPr>
            <a:picLocks noChangeAspect="1"/>
          </p:cNvPicPr>
          <p:nvPr/>
        </p:nvPicPr>
        <p:blipFill>
          <a:blip r:embed="rId2"/>
          <a:stretch>
            <a:fillRect/>
          </a:stretch>
        </p:blipFill>
        <p:spPr>
          <a:xfrm>
            <a:off x="308098" y="1886092"/>
            <a:ext cx="5235601" cy="3488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a:extLst>
              <a:ext uri="{FF2B5EF4-FFF2-40B4-BE49-F238E27FC236}">
                <a16:creationId xmlns:a16="http://schemas.microsoft.com/office/drawing/2014/main" id="{F6A8DE2F-F1AA-F69B-5F32-FD0019E548E6}"/>
              </a:ext>
            </a:extLst>
          </p:cNvPr>
          <p:cNvGrpSpPr/>
          <p:nvPr/>
        </p:nvGrpSpPr>
        <p:grpSpPr>
          <a:xfrm>
            <a:off x="8235600" y="0"/>
            <a:ext cx="3956400" cy="1158815"/>
            <a:chOff x="229405" y="5242481"/>
            <a:chExt cx="3956400" cy="1158815"/>
          </a:xfrm>
        </p:grpSpPr>
        <p:pic>
          <p:nvPicPr>
            <p:cNvPr id="3" name="Picture 12" descr="CTSI branding, graphic design and website design by Frontmedia">
              <a:extLst>
                <a:ext uri="{FF2B5EF4-FFF2-40B4-BE49-F238E27FC236}">
                  <a16:creationId xmlns:a16="http://schemas.microsoft.com/office/drawing/2014/main" id="{C83725E8-3A2D-0038-1794-5CBFB242C7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C671830-753E-0E8E-BCBD-B315EF4252DF}"/>
                </a:ext>
              </a:extLst>
            </p:cNvPr>
            <p:cNvPicPr>
              <a:picLocks noChangeAspect="1"/>
            </p:cNvPicPr>
            <p:nvPr/>
          </p:nvPicPr>
          <p:blipFill>
            <a:blip r:embed="rId4"/>
            <a:stretch>
              <a:fillRect/>
            </a:stretch>
          </p:blipFill>
          <p:spPr>
            <a:xfrm>
              <a:off x="229405" y="5242481"/>
              <a:ext cx="1911424" cy="1147833"/>
            </a:xfrm>
            <a:prstGeom prst="rect">
              <a:avLst/>
            </a:prstGeom>
          </p:spPr>
        </p:pic>
      </p:grpSp>
    </p:spTree>
    <p:extLst>
      <p:ext uri="{BB962C8B-B14F-4D97-AF65-F5344CB8AC3E}">
        <p14:creationId xmlns:p14="http://schemas.microsoft.com/office/powerpoint/2010/main" val="1160035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8CD6C23-B9B1-918F-D1D2-0018BBBCFFE1}"/>
            </a:ext>
          </a:extLst>
        </p:cNvPr>
        <p:cNvGrpSpPr/>
        <p:nvPr/>
      </p:nvGrpSpPr>
      <p:grpSpPr>
        <a:xfrm>
          <a:off x="0" y="0"/>
          <a:ext cx="0" cy="0"/>
          <a:chOff x="0" y="0"/>
          <a:chExt cx="0" cy="0"/>
        </a:xfrm>
      </p:grpSpPr>
      <p:pic>
        <p:nvPicPr>
          <p:cNvPr id="11" name="Picture 10" descr="A questionnaire with text&#10;&#10;AI-generated content may be incorrect.">
            <a:extLst>
              <a:ext uri="{FF2B5EF4-FFF2-40B4-BE49-F238E27FC236}">
                <a16:creationId xmlns:a16="http://schemas.microsoft.com/office/drawing/2014/main" id="{A5AFD0E5-84B4-8E31-8ED7-3715CBABB225}"/>
              </a:ext>
            </a:extLst>
          </p:cNvPr>
          <p:cNvPicPr>
            <a:picLocks noChangeAspect="1"/>
          </p:cNvPicPr>
          <p:nvPr/>
        </p:nvPicPr>
        <p:blipFill>
          <a:blip r:embed="rId2"/>
          <a:stretch>
            <a:fillRect/>
          </a:stretch>
        </p:blipFill>
        <p:spPr>
          <a:xfrm rot="20506070">
            <a:off x="8276101" y="1902813"/>
            <a:ext cx="2205048" cy="3142587"/>
          </a:xfrm>
          <a:prstGeom prst="rect">
            <a:avLst/>
          </a:prstGeom>
        </p:spPr>
      </p:pic>
      <p:pic>
        <p:nvPicPr>
          <p:cNvPr id="13" name="Picture 12" descr="A document with text on it&#10;&#10;AI-generated content may be incorrect.">
            <a:extLst>
              <a:ext uri="{FF2B5EF4-FFF2-40B4-BE49-F238E27FC236}">
                <a16:creationId xmlns:a16="http://schemas.microsoft.com/office/drawing/2014/main" id="{4CD7659D-48EB-D947-0744-848E21911D03}"/>
              </a:ext>
            </a:extLst>
          </p:cNvPr>
          <p:cNvPicPr>
            <a:picLocks noChangeAspect="1"/>
          </p:cNvPicPr>
          <p:nvPr/>
        </p:nvPicPr>
        <p:blipFill>
          <a:blip r:embed="rId3"/>
          <a:stretch>
            <a:fillRect/>
          </a:stretch>
        </p:blipFill>
        <p:spPr>
          <a:xfrm rot="931871">
            <a:off x="9436394" y="1979084"/>
            <a:ext cx="1858739" cy="2648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Box 23">
            <a:extLst>
              <a:ext uri="{FF2B5EF4-FFF2-40B4-BE49-F238E27FC236}">
                <a16:creationId xmlns:a16="http://schemas.microsoft.com/office/drawing/2014/main" id="{AFB2F852-040B-D6FC-6805-5446E8F36081}"/>
              </a:ext>
            </a:extLst>
          </p:cNvPr>
          <p:cNvSpPr txBox="1"/>
          <p:nvPr/>
        </p:nvSpPr>
        <p:spPr>
          <a:xfrm>
            <a:off x="1230923" y="931985"/>
            <a:ext cx="184731" cy="369332"/>
          </a:xfrm>
          <a:prstGeom prst="rect">
            <a:avLst/>
          </a:prstGeom>
          <a:noFill/>
        </p:spPr>
        <p:txBody>
          <a:bodyPr wrap="none" rtlCol="0">
            <a:spAutoFit/>
          </a:bodyPr>
          <a:lstStyle/>
          <a:p>
            <a:endParaRPr lang="en-US" dirty="0"/>
          </a:p>
        </p:txBody>
      </p:sp>
      <p:sp>
        <p:nvSpPr>
          <p:cNvPr id="25" name="TextBox 24">
            <a:extLst>
              <a:ext uri="{FF2B5EF4-FFF2-40B4-BE49-F238E27FC236}">
                <a16:creationId xmlns:a16="http://schemas.microsoft.com/office/drawing/2014/main" id="{DC605D4A-4284-A4FB-6A64-5B721E7DFB93}"/>
              </a:ext>
            </a:extLst>
          </p:cNvPr>
          <p:cNvSpPr txBox="1"/>
          <p:nvPr/>
        </p:nvSpPr>
        <p:spPr>
          <a:xfrm>
            <a:off x="308098" y="332229"/>
            <a:ext cx="7638782" cy="584775"/>
          </a:xfrm>
          <a:prstGeom prst="rect">
            <a:avLst/>
          </a:prstGeom>
          <a:noFill/>
        </p:spPr>
        <p:txBody>
          <a:bodyPr wrap="square" rtlCol="0">
            <a:spAutoFit/>
          </a:bodyPr>
          <a:lstStyle/>
          <a:p>
            <a:r>
              <a:rPr lang="en-US" sz="3200" b="1" dirty="0">
                <a:solidFill>
                  <a:schemeClr val="accent5">
                    <a:lumMod val="75000"/>
                  </a:schemeClr>
                </a:solidFill>
                <a:latin typeface="Arial" panose="020B0604020202020204" pitchFamily="34" charset="0"/>
                <a:cs typeface="Arial" panose="020B0604020202020204" pitchFamily="34" charset="0"/>
              </a:rPr>
              <a:t>Evaluation and Feedback</a:t>
            </a:r>
          </a:p>
        </p:txBody>
      </p:sp>
      <p:sp>
        <p:nvSpPr>
          <p:cNvPr id="3" name="Rectangle 2">
            <a:extLst>
              <a:ext uri="{FF2B5EF4-FFF2-40B4-BE49-F238E27FC236}">
                <a16:creationId xmlns:a16="http://schemas.microsoft.com/office/drawing/2014/main" id="{C23A22A1-BBFD-54F6-BBD0-256264CFD77F}"/>
              </a:ext>
            </a:extLst>
          </p:cNvPr>
          <p:cNvSpPr>
            <a:spLocks noChangeArrowheads="1"/>
          </p:cNvSpPr>
          <p:nvPr/>
        </p:nvSpPr>
        <p:spPr bwMode="auto">
          <a:xfrm>
            <a:off x="215764" y="1316298"/>
            <a:ext cx="763878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bg1"/>
                </a:solidFill>
              </a:rPr>
              <a:t>The </a:t>
            </a:r>
            <a:r>
              <a:rPr lang="en-US" altLang="en-US" b="1" dirty="0">
                <a:solidFill>
                  <a:schemeClr val="bg1"/>
                </a:solidFill>
              </a:rPr>
              <a:t>‘Partner Guidance’ </a:t>
            </a:r>
            <a:r>
              <a:rPr lang="en-US" altLang="en-US" dirty="0">
                <a:solidFill>
                  <a:schemeClr val="bg1"/>
                </a:solidFill>
              </a:rPr>
              <a:t>folder includes a set of optional feedback and self evaluation forms. These forms are designed to support delivery of Cost of Beauty sessions and to help capture learning, engagement, and practical feedback from participants and presenters. They include: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chemeClr val="bg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solidFill>
                  <a:schemeClr val="bg1"/>
                </a:solidFill>
              </a:rPr>
              <a:t>Participant feedback forms for under 18s and adults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solidFill>
                  <a:schemeClr val="bg1"/>
                </a:solidFill>
              </a:rPr>
              <a:t>A presenter self evaluation form to be completed after delivery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solidFill>
                  <a:schemeClr val="bg1"/>
                </a:solidFill>
              </a:rPr>
              <a:t>Customizable blank feedback form</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bg1"/>
                </a:solidFill>
              </a:rPr>
              <a:t>Use of these forms is encouraged but not required. Partners are welcome to adapt, amend, or simplify the forms to suit their audience, setting, or delivery style. The wording, format, and level of detail can be changed where helpful.</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bg1"/>
                </a:solidFill>
              </a:rPr>
              <a:t>Any completed presenter self evaluation forms can be shared with CTSI by emailing them to policy@tsi.org.uk to support ongoing development of the Cost of Beauty toolkit and resources.</a:t>
            </a:r>
          </a:p>
        </p:txBody>
      </p:sp>
      <p:pic>
        <p:nvPicPr>
          <p:cNvPr id="15" name="Picture 14" descr="A paper with text and images&#10;&#10;AI-generated content may be incorrect.">
            <a:extLst>
              <a:ext uri="{FF2B5EF4-FFF2-40B4-BE49-F238E27FC236}">
                <a16:creationId xmlns:a16="http://schemas.microsoft.com/office/drawing/2014/main" id="{7462ACD8-2062-2333-6C0A-6A18B699848A}"/>
              </a:ext>
            </a:extLst>
          </p:cNvPr>
          <p:cNvPicPr>
            <a:picLocks noChangeAspect="1"/>
          </p:cNvPicPr>
          <p:nvPr/>
        </p:nvPicPr>
        <p:blipFill>
          <a:blip r:embed="rId4"/>
          <a:stretch>
            <a:fillRect/>
          </a:stretch>
        </p:blipFill>
        <p:spPr>
          <a:xfrm rot="20925327">
            <a:off x="8911704" y="2258348"/>
            <a:ext cx="2026921" cy="2883163"/>
          </a:xfrm>
          <a:prstGeom prst="rect">
            <a:avLst/>
          </a:prstGeom>
        </p:spPr>
      </p:pic>
      <p:pic>
        <p:nvPicPr>
          <p:cNvPr id="9" name="Picture 8" descr="A blue folder with black text&#10;&#10;AI-generated content may be incorrect.">
            <a:extLst>
              <a:ext uri="{FF2B5EF4-FFF2-40B4-BE49-F238E27FC236}">
                <a16:creationId xmlns:a16="http://schemas.microsoft.com/office/drawing/2014/main" id="{8D6218C9-FF58-A8DA-6D5A-8E8B29FDF59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7556998" y="2498683"/>
            <a:ext cx="4635002" cy="4635002"/>
          </a:xfrm>
          <a:prstGeom prst="rect">
            <a:avLst/>
          </a:prstGeom>
        </p:spPr>
      </p:pic>
      <p:sp>
        <p:nvSpPr>
          <p:cNvPr id="17" name="TextBox 16">
            <a:extLst>
              <a:ext uri="{FF2B5EF4-FFF2-40B4-BE49-F238E27FC236}">
                <a16:creationId xmlns:a16="http://schemas.microsoft.com/office/drawing/2014/main" id="{5AF7D221-69AC-1C20-A9EC-732FC103358A}"/>
              </a:ext>
            </a:extLst>
          </p:cNvPr>
          <p:cNvSpPr txBox="1"/>
          <p:nvPr/>
        </p:nvSpPr>
        <p:spPr>
          <a:xfrm>
            <a:off x="8943047" y="4273595"/>
            <a:ext cx="2014462" cy="369332"/>
          </a:xfrm>
          <a:prstGeom prst="rect">
            <a:avLst/>
          </a:prstGeom>
          <a:noFill/>
        </p:spPr>
        <p:txBody>
          <a:bodyPr wrap="none" rtlCol="0">
            <a:spAutoFit/>
          </a:bodyPr>
          <a:lstStyle/>
          <a:p>
            <a:r>
              <a:rPr lang="en-US" b="1" dirty="0">
                <a:solidFill>
                  <a:schemeClr val="bg1"/>
                </a:solidFill>
              </a:rPr>
              <a:t>Partner Guidance</a:t>
            </a:r>
          </a:p>
        </p:txBody>
      </p:sp>
      <p:grpSp>
        <p:nvGrpSpPr>
          <p:cNvPr id="2" name="Group 1">
            <a:extLst>
              <a:ext uri="{FF2B5EF4-FFF2-40B4-BE49-F238E27FC236}">
                <a16:creationId xmlns:a16="http://schemas.microsoft.com/office/drawing/2014/main" id="{5A27D77F-55B5-AB6D-5444-46009A722EAB}"/>
              </a:ext>
            </a:extLst>
          </p:cNvPr>
          <p:cNvGrpSpPr/>
          <p:nvPr/>
        </p:nvGrpSpPr>
        <p:grpSpPr>
          <a:xfrm>
            <a:off x="8235600" y="0"/>
            <a:ext cx="3956400" cy="1158815"/>
            <a:chOff x="229405" y="5242481"/>
            <a:chExt cx="3956400" cy="1158815"/>
          </a:xfrm>
        </p:grpSpPr>
        <p:pic>
          <p:nvPicPr>
            <p:cNvPr id="4" name="Picture 12" descr="CTSI branding, graphic design and website design by Frontmedia">
              <a:extLst>
                <a:ext uri="{FF2B5EF4-FFF2-40B4-BE49-F238E27FC236}">
                  <a16:creationId xmlns:a16="http://schemas.microsoft.com/office/drawing/2014/main" id="{02CCA245-D7B7-DDC0-0A0F-62955137434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9A991B2-6584-F880-094D-A6613BC3DD14}"/>
                </a:ext>
              </a:extLst>
            </p:cNvPr>
            <p:cNvPicPr>
              <a:picLocks noChangeAspect="1"/>
            </p:cNvPicPr>
            <p:nvPr/>
          </p:nvPicPr>
          <p:blipFill>
            <a:blip r:embed="rId8"/>
            <a:stretch>
              <a:fillRect/>
            </a:stretch>
          </p:blipFill>
          <p:spPr>
            <a:xfrm>
              <a:off x="229405" y="5242481"/>
              <a:ext cx="1911424" cy="1147833"/>
            </a:xfrm>
            <a:prstGeom prst="rect">
              <a:avLst/>
            </a:prstGeom>
          </p:spPr>
        </p:pic>
      </p:grpSp>
    </p:spTree>
    <p:extLst>
      <p:ext uri="{BB962C8B-B14F-4D97-AF65-F5344CB8AC3E}">
        <p14:creationId xmlns:p14="http://schemas.microsoft.com/office/powerpoint/2010/main" val="273007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C32AD4-B1F4-6D9F-99CF-C6622ECFC4D2}"/>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4B6C1C21-991A-C87C-508A-55A888716143}"/>
              </a:ext>
            </a:extLst>
          </p:cNvPr>
          <p:cNvSpPr txBox="1"/>
          <p:nvPr/>
        </p:nvSpPr>
        <p:spPr>
          <a:xfrm>
            <a:off x="1230923" y="931985"/>
            <a:ext cx="184731" cy="369332"/>
          </a:xfrm>
          <a:prstGeom prst="rect">
            <a:avLst/>
          </a:prstGeom>
          <a:noFill/>
        </p:spPr>
        <p:txBody>
          <a:bodyPr wrap="none" rtlCol="0">
            <a:spAutoFit/>
          </a:bodyPr>
          <a:lstStyle/>
          <a:p>
            <a:endParaRPr lang="en-US" dirty="0"/>
          </a:p>
        </p:txBody>
      </p:sp>
      <p:sp>
        <p:nvSpPr>
          <p:cNvPr id="25" name="TextBox 24">
            <a:extLst>
              <a:ext uri="{FF2B5EF4-FFF2-40B4-BE49-F238E27FC236}">
                <a16:creationId xmlns:a16="http://schemas.microsoft.com/office/drawing/2014/main" id="{EA11DCB8-D83B-E549-B99A-463E86BDF0B1}"/>
              </a:ext>
            </a:extLst>
          </p:cNvPr>
          <p:cNvSpPr txBox="1"/>
          <p:nvPr/>
        </p:nvSpPr>
        <p:spPr>
          <a:xfrm>
            <a:off x="274425" y="298595"/>
            <a:ext cx="7638782" cy="584775"/>
          </a:xfrm>
          <a:prstGeom prst="rect">
            <a:avLst/>
          </a:prstGeom>
          <a:noFill/>
        </p:spPr>
        <p:txBody>
          <a:bodyPr wrap="square" rtlCol="0">
            <a:spAutoFit/>
          </a:bodyPr>
          <a:lstStyle/>
          <a:p>
            <a:r>
              <a:rPr lang="en-US" sz="3200" b="1" dirty="0">
                <a:solidFill>
                  <a:schemeClr val="accent5">
                    <a:lumMod val="75000"/>
                  </a:schemeClr>
                </a:solidFill>
                <a:latin typeface="Arial" panose="020B0604020202020204" pitchFamily="34" charset="0"/>
                <a:cs typeface="Arial" panose="020B0604020202020204" pitchFamily="34" charset="0"/>
              </a:rPr>
              <a:t>Resource Directory</a:t>
            </a:r>
          </a:p>
        </p:txBody>
      </p:sp>
      <p:sp>
        <p:nvSpPr>
          <p:cNvPr id="3" name="TextBox 2">
            <a:extLst>
              <a:ext uri="{FF2B5EF4-FFF2-40B4-BE49-F238E27FC236}">
                <a16:creationId xmlns:a16="http://schemas.microsoft.com/office/drawing/2014/main" id="{65EE6DA1-DC84-6022-CAC8-ED769759F73B}"/>
              </a:ext>
            </a:extLst>
          </p:cNvPr>
          <p:cNvSpPr txBox="1"/>
          <p:nvPr/>
        </p:nvSpPr>
        <p:spPr>
          <a:xfrm>
            <a:off x="553455" y="1237459"/>
            <a:ext cx="11333745" cy="1077218"/>
          </a:xfrm>
          <a:prstGeom prst="rect">
            <a:avLst/>
          </a:prstGeom>
          <a:noFill/>
        </p:spPr>
        <p:txBody>
          <a:bodyPr wrap="square">
            <a:spAutoFit/>
          </a:bodyPr>
          <a:lstStyle/>
          <a:p>
            <a:pPr algn="l">
              <a:buNone/>
            </a:pPr>
            <a:r>
              <a:rPr lang="en-GB" sz="1600" dirty="0">
                <a:solidFill>
                  <a:schemeClr val="bg1"/>
                </a:solidFill>
                <a:latin typeface="Arial" panose="020B0604020202020204" pitchFamily="34" charset="0"/>
                <a:cs typeface="Arial" panose="020B0604020202020204" pitchFamily="34" charset="0"/>
              </a:rPr>
              <a:t>This toolkit should be used alongside trusted external resources that provide further guidance and up to date information. Below are trusted sources we advise you use:</a:t>
            </a:r>
          </a:p>
          <a:p>
            <a:pPr algn="l">
              <a:buNone/>
            </a:pPr>
            <a:endParaRPr lang="en-GB" sz="1600" dirty="0">
              <a:solidFill>
                <a:schemeClr val="bg1"/>
              </a:solidFill>
              <a:latin typeface="Arial" panose="020B0604020202020204" pitchFamily="34" charset="0"/>
              <a:cs typeface="Arial" panose="020B0604020202020204" pitchFamily="34" charset="0"/>
            </a:endParaRPr>
          </a:p>
          <a:p>
            <a:pPr algn="l">
              <a:buNone/>
            </a:pPr>
            <a:endParaRPr lang="en-GB" sz="1600" dirty="0">
              <a:solidFill>
                <a:schemeClr val="bg1"/>
              </a:solidFill>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223EACB2-9061-A866-B1B4-54CF7DFFD438}"/>
              </a:ext>
            </a:extLst>
          </p:cNvPr>
          <p:cNvSpPr>
            <a:spLocks noChangeArrowheads="1"/>
          </p:cNvSpPr>
          <p:nvPr/>
        </p:nvSpPr>
        <p:spPr bwMode="auto">
          <a:xfrm>
            <a:off x="274425" y="1886092"/>
            <a:ext cx="1274323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 </a:t>
            </a:r>
            <a:r>
              <a:rPr kumimoji="0" lang="en-US" altLang="en-US" sz="1600" b="1" i="0" u="none" strike="noStrike" cap="none" normalizeH="0" baseline="0" dirty="0">
                <a:ln>
                  <a:noFill/>
                </a:ln>
                <a:solidFill>
                  <a:srgbClr val="000000"/>
                </a:solidFill>
                <a:effectLst/>
                <a:latin typeface="Arial" panose="020B0604020202020204" pitchFamily="34" charset="0"/>
              </a:rPr>
              <a:t>Cosmetic, Toiletry and Perfumery Association (CTPA)</a:t>
            </a:r>
            <a:br>
              <a:rPr kumimoji="0" lang="en-US" altLang="en-US" sz="1600" b="0" i="0" u="none" strike="noStrike" cap="none" normalizeH="0" baseline="0" dirty="0">
                <a:ln>
                  <a:noFill/>
                </a:ln>
                <a:solidFill>
                  <a:srgbClr val="000000"/>
                </a:solidFill>
                <a:effectLst/>
                <a:latin typeface="Arial" panose="020B0604020202020204" pitchFamily="34" charset="0"/>
              </a:rPr>
            </a:br>
            <a:r>
              <a:rPr kumimoji="0" lang="en-US" altLang="en-US" sz="1600" b="0" i="0" u="none" strike="noStrike" cap="none" normalizeH="0" baseline="0" dirty="0">
                <a:ln>
                  <a:noFill/>
                </a:ln>
                <a:solidFill>
                  <a:srgbClr val="000000"/>
                </a:solidFill>
                <a:effectLst/>
                <a:latin typeface="Arial" panose="020B0604020202020204" pitchFamily="34" charset="0"/>
              </a:rPr>
              <a:t>Industry guidance on cosmetic safety, ingredients, labelling and compliance.</a:t>
            </a:r>
            <a:br>
              <a:rPr kumimoji="0" lang="en-US" altLang="en-US" sz="1600" b="0" i="0" u="none" strike="noStrike" cap="none" normalizeH="0" baseline="0" dirty="0">
                <a:ln>
                  <a:noFill/>
                </a:ln>
                <a:solidFill>
                  <a:srgbClr val="000000"/>
                </a:solidFill>
                <a:effectLst/>
                <a:latin typeface="Arial" panose="020B0604020202020204" pitchFamily="34" charset="0"/>
              </a:rPr>
            </a:br>
            <a:r>
              <a:rPr kumimoji="0" lang="en-US" altLang="en-US" sz="1600" b="0" i="0" u="none" strike="noStrike" cap="none" normalizeH="0" baseline="0" dirty="0">
                <a:ln>
                  <a:noFill/>
                </a:ln>
                <a:solidFill>
                  <a:srgbClr val="000000"/>
                </a:solidFill>
                <a:effectLst/>
                <a:latin typeface="Arial" panose="020B0604020202020204" pitchFamily="34" charset="0"/>
                <a:hlinkClick r:id="rId2"/>
              </a:rPr>
              <a:t>https://www.ctpa.org.uk</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 </a:t>
            </a:r>
            <a:r>
              <a:rPr kumimoji="0" lang="en-US" altLang="en-US" sz="1600" b="1" i="0" u="none" strike="noStrike" cap="none" normalizeH="0" baseline="0" dirty="0">
                <a:ln>
                  <a:noFill/>
                </a:ln>
                <a:solidFill>
                  <a:srgbClr val="000000"/>
                </a:solidFill>
                <a:effectLst/>
                <a:latin typeface="Arial" panose="020B0604020202020204" pitchFamily="34" charset="0"/>
              </a:rPr>
              <a:t>Office for Product Safety and Standards (OPSS)</a:t>
            </a:r>
            <a:br>
              <a:rPr kumimoji="0" lang="en-US" altLang="en-US" sz="1600" b="0" i="0" u="none" strike="noStrike" cap="none" normalizeH="0" baseline="0" dirty="0">
                <a:ln>
                  <a:noFill/>
                </a:ln>
                <a:solidFill>
                  <a:srgbClr val="000000"/>
                </a:solidFill>
                <a:effectLst/>
                <a:latin typeface="Arial" panose="020B0604020202020204" pitchFamily="34" charset="0"/>
              </a:rPr>
            </a:br>
            <a:r>
              <a:rPr kumimoji="0" lang="en-US" altLang="en-US" sz="1600" b="0" i="0" u="none" strike="noStrike" cap="none" normalizeH="0" baseline="0" dirty="0">
                <a:ln>
                  <a:noFill/>
                </a:ln>
                <a:solidFill>
                  <a:srgbClr val="000000"/>
                </a:solidFill>
                <a:effectLst/>
                <a:latin typeface="Arial" panose="020B0604020202020204" pitchFamily="34" charset="0"/>
              </a:rPr>
              <a:t>UK government guidance on cosmetic product safety and legal requirements.</a:t>
            </a:r>
            <a:br>
              <a:rPr kumimoji="0" lang="en-US" altLang="en-US" sz="1600" b="0" i="0" u="none" strike="noStrike" cap="none" normalizeH="0" baseline="0" dirty="0">
                <a:ln>
                  <a:noFill/>
                </a:ln>
                <a:solidFill>
                  <a:srgbClr val="000000"/>
                </a:solidFill>
                <a:effectLst/>
                <a:latin typeface="Arial" panose="020B0604020202020204" pitchFamily="34" charset="0"/>
              </a:rPr>
            </a:br>
            <a:r>
              <a:rPr kumimoji="0" lang="en-US" altLang="en-US" sz="1600" b="0" i="0" u="none" strike="noStrike" cap="none" normalizeH="0" baseline="0" dirty="0">
                <a:ln>
                  <a:noFill/>
                </a:ln>
                <a:solidFill>
                  <a:srgbClr val="000000"/>
                </a:solidFill>
                <a:effectLst/>
                <a:latin typeface="Arial" panose="020B0604020202020204" pitchFamily="34" charset="0"/>
                <a:hlinkClick r:id="rId3"/>
              </a:rPr>
              <a:t>https://www.gov.uk/guidance/making-cosmetic-products-available-to-consumers-in-great-britain</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 </a:t>
            </a:r>
            <a:r>
              <a:rPr kumimoji="0" lang="en-US" altLang="en-US" sz="1600" b="1" i="0" u="none" strike="noStrike" cap="none" normalizeH="0" baseline="0" dirty="0">
                <a:ln>
                  <a:noFill/>
                </a:ln>
                <a:solidFill>
                  <a:srgbClr val="000000"/>
                </a:solidFill>
                <a:effectLst/>
                <a:latin typeface="Arial" panose="020B0604020202020204" pitchFamily="34" charset="0"/>
              </a:rPr>
              <a:t>Business Companion</a:t>
            </a:r>
            <a:br>
              <a:rPr kumimoji="0" lang="en-US" altLang="en-US" sz="1600" b="0" i="0" u="none" strike="noStrike" cap="none" normalizeH="0" baseline="0" dirty="0">
                <a:ln>
                  <a:noFill/>
                </a:ln>
                <a:solidFill>
                  <a:srgbClr val="000000"/>
                </a:solidFill>
                <a:effectLst/>
                <a:latin typeface="Arial" panose="020B0604020202020204" pitchFamily="34" charset="0"/>
              </a:rPr>
            </a:br>
            <a:r>
              <a:rPr kumimoji="0" lang="en-US" altLang="en-US" sz="1600" b="0" i="0" u="none" strike="noStrike" cap="none" normalizeH="0" baseline="0" dirty="0">
                <a:ln>
                  <a:noFill/>
                </a:ln>
                <a:solidFill>
                  <a:srgbClr val="000000"/>
                </a:solidFill>
                <a:effectLst/>
                <a:latin typeface="Arial" panose="020B0604020202020204" pitchFamily="34" charset="0"/>
              </a:rPr>
              <a:t>Clear, practical guidance on cosmetic product law for businesses and consumers.</a:t>
            </a:r>
            <a:br>
              <a:rPr kumimoji="0" lang="en-US" altLang="en-US" sz="1600" b="0" i="0" u="none" strike="noStrike" cap="none" normalizeH="0" baseline="0" dirty="0">
                <a:ln>
                  <a:noFill/>
                </a:ln>
                <a:solidFill>
                  <a:srgbClr val="000000"/>
                </a:solidFill>
                <a:effectLst/>
                <a:latin typeface="Arial" panose="020B0604020202020204" pitchFamily="34" charset="0"/>
              </a:rPr>
            </a:br>
            <a:r>
              <a:rPr kumimoji="0" lang="en-US" altLang="en-US" sz="1600" b="0" i="0" u="none" strike="noStrike" cap="none" normalizeH="0" baseline="0" dirty="0">
                <a:ln>
                  <a:noFill/>
                </a:ln>
                <a:solidFill>
                  <a:srgbClr val="000000"/>
                </a:solidFill>
                <a:effectLst/>
                <a:latin typeface="Arial" panose="020B0604020202020204" pitchFamily="34" charset="0"/>
                <a:hlinkClick r:id="rId4"/>
              </a:rPr>
              <a:t>https://www.businesscompanion.info/en/quick-guides/product-safety/cosmetic-products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 </a:t>
            </a:r>
            <a:r>
              <a:rPr kumimoji="0" lang="en-US" altLang="en-US" sz="1600" b="1" i="0" u="none" strike="noStrike" cap="none" normalizeH="0" baseline="0" dirty="0">
                <a:ln>
                  <a:noFill/>
                </a:ln>
                <a:solidFill>
                  <a:srgbClr val="000000"/>
                </a:solidFill>
                <a:effectLst/>
                <a:latin typeface="Arial" panose="020B0604020202020204" pitchFamily="34" charset="0"/>
              </a:rPr>
              <a:t>The Facts About</a:t>
            </a:r>
            <a:br>
              <a:rPr kumimoji="0" lang="en-US" altLang="en-US" sz="1600" b="0" i="0" u="none" strike="noStrike" cap="none" normalizeH="0" baseline="0" dirty="0">
                <a:ln>
                  <a:noFill/>
                </a:ln>
                <a:solidFill>
                  <a:srgbClr val="000000"/>
                </a:solidFill>
                <a:effectLst/>
                <a:latin typeface="Arial" panose="020B0604020202020204" pitchFamily="34" charset="0"/>
              </a:rPr>
            </a:br>
            <a:r>
              <a:rPr kumimoji="0" lang="en-US" altLang="en-US" sz="1600" b="0" i="0" u="none" strike="noStrike" cap="none" normalizeH="0" baseline="0" dirty="0">
                <a:ln>
                  <a:noFill/>
                </a:ln>
                <a:solidFill>
                  <a:srgbClr val="000000"/>
                </a:solidFill>
                <a:effectLst/>
                <a:latin typeface="Arial" panose="020B0604020202020204" pitchFamily="34" charset="0"/>
              </a:rPr>
              <a:t>Independent consumer safety information supported by Trading Standards.</a:t>
            </a:r>
            <a:br>
              <a:rPr kumimoji="0" lang="en-US" altLang="en-US" sz="1600" b="0" i="0" u="none" strike="noStrike" cap="none" normalizeH="0" baseline="0" dirty="0">
                <a:ln>
                  <a:noFill/>
                </a:ln>
                <a:solidFill>
                  <a:srgbClr val="000000"/>
                </a:solidFill>
                <a:effectLst/>
                <a:latin typeface="Arial" panose="020B0604020202020204" pitchFamily="34" charset="0"/>
              </a:rPr>
            </a:br>
            <a:r>
              <a:rPr kumimoji="0" lang="en-US" altLang="en-US" sz="1600" b="0" i="0" u="none" strike="noStrike" cap="none" normalizeH="0" baseline="0" dirty="0">
                <a:ln>
                  <a:noFill/>
                </a:ln>
                <a:solidFill>
                  <a:srgbClr val="000000"/>
                </a:solidFill>
                <a:effectLst/>
                <a:latin typeface="Arial" panose="020B0604020202020204" pitchFamily="34" charset="0"/>
                <a:hlinkClick r:id="rId5"/>
              </a:rPr>
              <a:t>https://www.thefactsabout.co.uk</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 </a:t>
            </a:r>
            <a:r>
              <a:rPr kumimoji="0" lang="en-US" altLang="en-US" sz="1600" b="1" i="0" u="none" strike="noStrike" cap="none" normalizeH="0" baseline="0" dirty="0">
                <a:ln>
                  <a:noFill/>
                </a:ln>
                <a:solidFill>
                  <a:srgbClr val="000000"/>
                </a:solidFill>
                <a:effectLst/>
                <a:latin typeface="Arial" panose="020B0604020202020204" pitchFamily="34" charset="0"/>
              </a:rPr>
              <a:t>UK Government Product Safety Guidance</a:t>
            </a:r>
            <a:br>
              <a:rPr kumimoji="0" lang="en-US" altLang="en-US" sz="1600" b="0" i="0" u="none" strike="noStrike" cap="none" normalizeH="0" baseline="0" dirty="0">
                <a:ln>
                  <a:noFill/>
                </a:ln>
                <a:solidFill>
                  <a:srgbClr val="000000"/>
                </a:solidFill>
                <a:effectLst/>
                <a:latin typeface="Arial" panose="020B0604020202020204" pitchFamily="34" charset="0"/>
              </a:rPr>
            </a:br>
            <a:r>
              <a:rPr kumimoji="0" lang="en-US" altLang="en-US" sz="1600" b="0" i="0" u="none" strike="noStrike" cap="none" normalizeH="0" baseline="0" dirty="0">
                <a:ln>
                  <a:noFill/>
                </a:ln>
                <a:solidFill>
                  <a:srgbClr val="000000"/>
                </a:solidFill>
                <a:effectLst/>
                <a:latin typeface="Arial" panose="020B0604020202020204" pitchFamily="34" charset="0"/>
              </a:rPr>
              <a:t>General advice on product safety and consumer rights.</a:t>
            </a:r>
            <a:br>
              <a:rPr kumimoji="0" lang="en-US" altLang="en-US" sz="1600" b="0" i="0" u="none" strike="noStrike" cap="none" normalizeH="0" baseline="0" dirty="0">
                <a:ln>
                  <a:noFill/>
                </a:ln>
                <a:solidFill>
                  <a:srgbClr val="000000"/>
                </a:solidFill>
                <a:effectLst/>
                <a:latin typeface="Arial" panose="020B0604020202020204" pitchFamily="34" charset="0"/>
              </a:rPr>
            </a:br>
            <a:r>
              <a:rPr kumimoji="0" lang="en-US" altLang="en-US" sz="1600" b="0" i="0" u="none" strike="noStrike" cap="none" normalizeH="0" baseline="0" dirty="0">
                <a:ln>
                  <a:noFill/>
                </a:ln>
                <a:solidFill>
                  <a:srgbClr val="000000"/>
                </a:solidFill>
                <a:effectLst/>
                <a:latin typeface="Arial" panose="020B0604020202020204" pitchFamily="34" charset="0"/>
                <a:hlinkClick r:id="rId6"/>
              </a:rPr>
              <a:t>https://www.gov.uk/consumer-protection-rights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 </a:t>
            </a:r>
            <a:r>
              <a:rPr kumimoji="0" lang="en-US" altLang="en-US" sz="1600" b="1" i="0" u="none" strike="noStrike" cap="none" normalizeH="0" baseline="0" dirty="0">
                <a:ln>
                  <a:noFill/>
                </a:ln>
                <a:solidFill>
                  <a:srgbClr val="000000"/>
                </a:solidFill>
                <a:effectLst/>
                <a:latin typeface="Arial" panose="020B0604020202020204" pitchFamily="34" charset="0"/>
              </a:rPr>
              <a:t>Scientific Committee on Consumer Safety (SCCS)</a:t>
            </a:r>
            <a:br>
              <a:rPr kumimoji="0" lang="en-US" altLang="en-US" sz="1600" b="0" i="0" u="none" strike="noStrike" cap="none" normalizeH="0" baseline="0" dirty="0">
                <a:ln>
                  <a:noFill/>
                </a:ln>
                <a:solidFill>
                  <a:srgbClr val="000000"/>
                </a:solidFill>
                <a:effectLst/>
                <a:latin typeface="Arial" panose="020B0604020202020204" pitchFamily="34" charset="0"/>
              </a:rPr>
            </a:br>
            <a:r>
              <a:rPr kumimoji="0" lang="en-US" altLang="en-US" sz="1600" b="0" i="0" u="none" strike="noStrike" cap="none" normalizeH="0" baseline="0" dirty="0">
                <a:ln>
                  <a:noFill/>
                </a:ln>
                <a:solidFill>
                  <a:srgbClr val="000000"/>
                </a:solidFill>
                <a:effectLst/>
                <a:latin typeface="Arial" panose="020B0604020202020204" pitchFamily="34" charset="0"/>
              </a:rPr>
              <a:t>Scientific opinions on the safety of cosmetic ingredients used in the UK and EU.</a:t>
            </a:r>
            <a:br>
              <a:rPr kumimoji="0" lang="en-US" altLang="en-US" sz="1600" b="0" i="0" u="none" strike="noStrike" cap="none" normalizeH="0" baseline="0" dirty="0">
                <a:ln>
                  <a:noFill/>
                </a:ln>
                <a:solidFill>
                  <a:srgbClr val="000000"/>
                </a:solidFill>
                <a:effectLst/>
                <a:latin typeface="Arial" panose="020B0604020202020204" pitchFamily="34" charset="0"/>
              </a:rPr>
            </a:br>
            <a:r>
              <a:rPr kumimoji="0" lang="en-US" altLang="en-US" sz="1600" b="0" i="0" u="none" strike="noStrike" cap="none" normalizeH="0" baseline="0" dirty="0">
                <a:ln>
                  <a:noFill/>
                </a:ln>
                <a:solidFill>
                  <a:srgbClr val="000000"/>
                </a:solidFill>
                <a:effectLst/>
                <a:latin typeface="Arial" panose="020B0604020202020204" pitchFamily="34" charset="0"/>
                <a:hlinkClick r:id="rId7"/>
              </a:rPr>
              <a:t>https://health.ec.europa.eu/scientific-committees/scientific-committee-consumer-safety-sccs_en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7" name="Graphic 6" descr="Checkbox Ticked with solid fill">
            <a:extLst>
              <a:ext uri="{FF2B5EF4-FFF2-40B4-BE49-F238E27FC236}">
                <a16:creationId xmlns:a16="http://schemas.microsoft.com/office/drawing/2014/main" id="{073AEED9-91F7-4CBE-5536-CC42E28EB5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63359" y="2064719"/>
            <a:ext cx="3200400" cy="3200400"/>
          </a:xfrm>
          <a:prstGeom prst="rect">
            <a:avLst/>
          </a:prstGeom>
        </p:spPr>
      </p:pic>
      <p:grpSp>
        <p:nvGrpSpPr>
          <p:cNvPr id="2" name="Group 1">
            <a:extLst>
              <a:ext uri="{FF2B5EF4-FFF2-40B4-BE49-F238E27FC236}">
                <a16:creationId xmlns:a16="http://schemas.microsoft.com/office/drawing/2014/main" id="{D75E45B2-456D-FA3C-C88A-9A8E160C131E}"/>
              </a:ext>
            </a:extLst>
          </p:cNvPr>
          <p:cNvGrpSpPr/>
          <p:nvPr/>
        </p:nvGrpSpPr>
        <p:grpSpPr>
          <a:xfrm>
            <a:off x="8235600" y="0"/>
            <a:ext cx="3956400" cy="1158815"/>
            <a:chOff x="229405" y="5242481"/>
            <a:chExt cx="3956400" cy="1158815"/>
          </a:xfrm>
        </p:grpSpPr>
        <p:pic>
          <p:nvPicPr>
            <p:cNvPr id="5" name="Picture 12" descr="CTSI branding, graphic design and website design by Frontmedia">
              <a:extLst>
                <a:ext uri="{FF2B5EF4-FFF2-40B4-BE49-F238E27FC236}">
                  <a16:creationId xmlns:a16="http://schemas.microsoft.com/office/drawing/2014/main" id="{696BD926-B92A-33C3-E025-A4388E05ADE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4E06138-0E0F-D177-D299-BAF64B42BD67}"/>
                </a:ext>
              </a:extLst>
            </p:cNvPr>
            <p:cNvPicPr>
              <a:picLocks noChangeAspect="1"/>
            </p:cNvPicPr>
            <p:nvPr/>
          </p:nvPicPr>
          <p:blipFill>
            <a:blip r:embed="rId11"/>
            <a:stretch>
              <a:fillRect/>
            </a:stretch>
          </p:blipFill>
          <p:spPr>
            <a:xfrm>
              <a:off x="229405" y="5242481"/>
              <a:ext cx="1911424" cy="1147833"/>
            </a:xfrm>
            <a:prstGeom prst="rect">
              <a:avLst/>
            </a:prstGeom>
          </p:spPr>
        </p:pic>
      </p:grpSp>
    </p:spTree>
    <p:extLst>
      <p:ext uri="{BB962C8B-B14F-4D97-AF65-F5344CB8AC3E}">
        <p14:creationId xmlns:p14="http://schemas.microsoft.com/office/powerpoint/2010/main" val="1726754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C8A7D82-3847-3986-034E-D3945910334D}"/>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82A1F5BE-0E3F-E5ED-033D-1A29A30B3096}"/>
              </a:ext>
            </a:extLst>
          </p:cNvPr>
          <p:cNvSpPr txBox="1"/>
          <p:nvPr/>
        </p:nvSpPr>
        <p:spPr>
          <a:xfrm>
            <a:off x="1230923" y="931985"/>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9F23649B-7860-66EB-3C72-5F6F91272ABA}"/>
              </a:ext>
            </a:extLst>
          </p:cNvPr>
          <p:cNvSpPr txBox="1"/>
          <p:nvPr/>
        </p:nvSpPr>
        <p:spPr>
          <a:xfrm>
            <a:off x="1856509" y="257694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EE5DD4EF-1F0F-F673-2483-63A9DFD36EE2}"/>
              </a:ext>
            </a:extLst>
          </p:cNvPr>
          <p:cNvSpPr/>
          <p:nvPr/>
        </p:nvSpPr>
        <p:spPr>
          <a:xfrm>
            <a:off x="-504" y="3429000"/>
            <a:ext cx="12192504" cy="342900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4800" b="1" dirty="0">
              <a:latin typeface="+mj-lt"/>
            </a:endParaRPr>
          </a:p>
        </p:txBody>
      </p:sp>
      <p:sp>
        <p:nvSpPr>
          <p:cNvPr id="4" name="object 6" descr="$PPTXTitle">
            <a:extLst>
              <a:ext uri="{FF2B5EF4-FFF2-40B4-BE49-F238E27FC236}">
                <a16:creationId xmlns:a16="http://schemas.microsoft.com/office/drawing/2014/main" id="{8B2E2349-8485-F51A-5CF2-26F8F32ABFF3}"/>
              </a:ext>
            </a:extLst>
          </p:cNvPr>
          <p:cNvSpPr txBox="1">
            <a:spLocks noGrp="1"/>
          </p:cNvSpPr>
          <p:nvPr>
            <p:ph type="title"/>
          </p:nvPr>
        </p:nvSpPr>
        <p:spPr>
          <a:xfrm>
            <a:off x="215764" y="2414292"/>
            <a:ext cx="5565725" cy="993926"/>
          </a:xfrm>
          <a:prstGeom prst="rect">
            <a:avLst/>
          </a:prstGeom>
        </p:spPr>
        <p:txBody>
          <a:bodyPr vert="horz" wrap="square" lIns="0" tIns="331470" rIns="0" bIns="0" rtlCol="0">
            <a:spAutoFit/>
          </a:bodyPr>
          <a:lstStyle/>
          <a:p>
            <a:pPr marL="12700" marR="5080">
              <a:lnSpc>
                <a:spcPct val="74700"/>
              </a:lnSpc>
              <a:spcBef>
                <a:spcPts val="2610"/>
              </a:spcBef>
            </a:pPr>
            <a:r>
              <a:rPr lang="en-GB" sz="5400" b="1" spc="-180" dirty="0">
                <a:solidFill>
                  <a:schemeClr val="bg1"/>
                </a:solidFill>
              </a:rPr>
              <a:t>Thank you!</a:t>
            </a:r>
            <a:endParaRPr sz="5400" b="1" dirty="0">
              <a:solidFill>
                <a:schemeClr val="bg1"/>
              </a:solidFill>
            </a:endParaRPr>
          </a:p>
        </p:txBody>
      </p:sp>
      <p:sp>
        <p:nvSpPr>
          <p:cNvPr id="7" name="AutoShape 4" descr="The Cost of Beauty - 2024 ">
            <a:extLst>
              <a:ext uri="{FF2B5EF4-FFF2-40B4-BE49-F238E27FC236}">
                <a16:creationId xmlns:a16="http://schemas.microsoft.com/office/drawing/2014/main" id="{7A727934-E5BF-1146-00F0-58A96E45672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8A742E4D-9207-03F3-2749-1A4C1023D6B7}"/>
              </a:ext>
            </a:extLst>
          </p:cNvPr>
          <p:cNvSpPr txBox="1"/>
          <p:nvPr/>
        </p:nvSpPr>
        <p:spPr>
          <a:xfrm>
            <a:off x="-504" y="6509450"/>
            <a:ext cx="901958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For additional guidance and questions, please contact the CTSI Policy Team at: policy@tsi.org.uk</a:t>
            </a:r>
          </a:p>
        </p:txBody>
      </p:sp>
      <p:grpSp>
        <p:nvGrpSpPr>
          <p:cNvPr id="8" name="Group 7">
            <a:extLst>
              <a:ext uri="{FF2B5EF4-FFF2-40B4-BE49-F238E27FC236}">
                <a16:creationId xmlns:a16="http://schemas.microsoft.com/office/drawing/2014/main" id="{EA6F0A38-215A-711C-82B1-C005F16243CB}"/>
              </a:ext>
            </a:extLst>
          </p:cNvPr>
          <p:cNvGrpSpPr/>
          <p:nvPr/>
        </p:nvGrpSpPr>
        <p:grpSpPr>
          <a:xfrm>
            <a:off x="8235600" y="0"/>
            <a:ext cx="3956400" cy="1158815"/>
            <a:chOff x="229405" y="5242481"/>
            <a:chExt cx="3956400" cy="1158815"/>
          </a:xfrm>
        </p:grpSpPr>
        <p:pic>
          <p:nvPicPr>
            <p:cNvPr id="9" name="Picture 12" descr="CTSI branding, graphic design and website design by Frontmedia">
              <a:extLst>
                <a:ext uri="{FF2B5EF4-FFF2-40B4-BE49-F238E27FC236}">
                  <a16:creationId xmlns:a16="http://schemas.microsoft.com/office/drawing/2014/main" id="{7E4BE539-9C8C-3C71-732E-2D905E3E1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0542055-93F5-FD36-EF2E-2BDFECB16C38}"/>
                </a:ext>
              </a:extLst>
            </p:cNvPr>
            <p:cNvPicPr>
              <a:picLocks noChangeAspect="1"/>
            </p:cNvPicPr>
            <p:nvPr/>
          </p:nvPicPr>
          <p:blipFill>
            <a:blip r:embed="rId3"/>
            <a:stretch>
              <a:fillRect/>
            </a:stretch>
          </p:blipFill>
          <p:spPr>
            <a:xfrm>
              <a:off x="229405" y="5242481"/>
              <a:ext cx="1911424" cy="1147833"/>
            </a:xfrm>
            <a:prstGeom prst="rect">
              <a:avLst/>
            </a:prstGeom>
          </p:spPr>
        </p:pic>
      </p:grpSp>
    </p:spTree>
    <p:extLst>
      <p:ext uri="{BB962C8B-B14F-4D97-AF65-F5344CB8AC3E}">
        <p14:creationId xmlns:p14="http://schemas.microsoft.com/office/powerpoint/2010/main" val="15699864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2170</TotalTime>
  <Words>751</Words>
  <Application>Microsoft Office PowerPoint</Application>
  <PresentationFormat>Widescreen</PresentationFormat>
  <Paragraphs>42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Calibri</vt:lpstr>
      <vt:lpstr>Office Theme</vt:lpstr>
      <vt:lpstr>PowerPoint Presentation</vt:lpstr>
      <vt:lpstr>Session Delivery Guidance</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Caden Lunness</dc:creator>
  <cp:lastModifiedBy>Caden Lunness</cp:lastModifiedBy>
  <cp:revision>2</cp:revision>
  <dcterms:created xsi:type="dcterms:W3CDTF">2026-01-08T15:29:21Z</dcterms:created>
  <dcterms:modified xsi:type="dcterms:W3CDTF">2026-03-20T12:06:38Z</dcterms:modified>
</cp:coreProperties>
</file>