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13"/>
  </p:notesMasterIdLst>
  <p:sldIdLst>
    <p:sldId id="256" r:id="rId2"/>
    <p:sldId id="262" r:id="rId3"/>
    <p:sldId id="264" r:id="rId4"/>
    <p:sldId id="265" r:id="rId5"/>
    <p:sldId id="266" r:id="rId6"/>
    <p:sldId id="267" r:id="rId7"/>
    <p:sldId id="268" r:id="rId8"/>
    <p:sldId id="275" r:id="rId9"/>
    <p:sldId id="274" r:id="rId10"/>
    <p:sldId id="282" r:id="rId11"/>
    <p:sldId id="281"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02"/>
    <p:restoredTop sz="94688"/>
  </p:normalViewPr>
  <p:slideViewPr>
    <p:cSldViewPr snapToGrid="0">
      <p:cViewPr varScale="1">
        <p:scale>
          <a:sx n="70" d="100"/>
          <a:sy n="70" d="100"/>
        </p:scale>
        <p:origin x="62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B1317E-86DB-9E49-A964-8405EC2698C5}" type="datetimeFigureOut">
              <a:rPr lang="en-US" smtClean="0"/>
              <a:t>3/20/2026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0B70E-EEB3-3345-8C37-F67F1C375E4D}" type="slidenum">
              <a:rPr lang="en-US" smtClean="0"/>
              <a:t>‹#›</a:t>
            </a:fld>
            <a:endParaRPr lang="en-US"/>
          </a:p>
        </p:txBody>
      </p:sp>
    </p:spTree>
    <p:extLst>
      <p:ext uri="{BB962C8B-B14F-4D97-AF65-F5344CB8AC3E}">
        <p14:creationId xmlns:p14="http://schemas.microsoft.com/office/powerpoint/2010/main" val="15288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5C2ED85C-D52F-D849-8E10-F6859086303C}" type="datetimeFigureOut">
              <a:rPr lang="en-US" smtClean="0"/>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55D60B-0B17-C64E-846E-D0DA2BF21CCB}" type="slidenum">
              <a:rPr lang="en-US" smtClean="0"/>
              <a:t>‹#›</a:t>
            </a:fld>
            <a:endParaRPr lang="en-US"/>
          </a:p>
        </p:txBody>
      </p:sp>
    </p:spTree>
    <p:extLst>
      <p:ext uri="{BB962C8B-B14F-4D97-AF65-F5344CB8AC3E}">
        <p14:creationId xmlns:p14="http://schemas.microsoft.com/office/powerpoint/2010/main" val="274272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C2ED85C-D52F-D849-8E10-F6859086303C}" type="datetimeFigureOut">
              <a:rPr lang="en-US" smtClean="0"/>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55D60B-0B17-C64E-846E-D0DA2BF21CCB}" type="slidenum">
              <a:rPr lang="en-US" smtClean="0"/>
              <a:t>‹#›</a:t>
            </a:fld>
            <a:endParaRPr lang="en-US"/>
          </a:p>
        </p:txBody>
      </p:sp>
    </p:spTree>
    <p:extLst>
      <p:ext uri="{BB962C8B-B14F-4D97-AF65-F5344CB8AC3E}">
        <p14:creationId xmlns:p14="http://schemas.microsoft.com/office/powerpoint/2010/main" val="1481170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C2ED85C-D52F-D849-8E10-F6859086303C}" type="datetimeFigureOut">
              <a:rPr lang="en-US" smtClean="0"/>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55D60B-0B17-C64E-846E-D0DA2BF21CCB}" type="slidenum">
              <a:rPr lang="en-US" smtClean="0"/>
              <a:t>‹#›</a:t>
            </a:fld>
            <a:endParaRPr lang="en-US"/>
          </a:p>
        </p:txBody>
      </p:sp>
    </p:spTree>
    <p:extLst>
      <p:ext uri="{BB962C8B-B14F-4D97-AF65-F5344CB8AC3E}">
        <p14:creationId xmlns:p14="http://schemas.microsoft.com/office/powerpoint/2010/main" val="3565066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C2ED85C-D52F-D849-8E10-F6859086303C}" type="datetimeFigureOut">
              <a:rPr lang="en-US" smtClean="0"/>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55D60B-0B17-C64E-846E-D0DA2BF21CCB}" type="slidenum">
              <a:rPr lang="en-US" smtClean="0"/>
              <a:t>‹#›</a:t>
            </a:fld>
            <a:endParaRPr lang="en-US"/>
          </a:p>
        </p:txBody>
      </p:sp>
    </p:spTree>
    <p:extLst>
      <p:ext uri="{BB962C8B-B14F-4D97-AF65-F5344CB8AC3E}">
        <p14:creationId xmlns:p14="http://schemas.microsoft.com/office/powerpoint/2010/main" val="363864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C2ED85C-D52F-D849-8E10-F6859086303C}" type="datetimeFigureOut">
              <a:rPr lang="en-US" smtClean="0"/>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55D60B-0B17-C64E-846E-D0DA2BF21CCB}" type="slidenum">
              <a:rPr lang="en-US" smtClean="0"/>
              <a:t>‹#›</a:t>
            </a:fld>
            <a:endParaRPr lang="en-US"/>
          </a:p>
        </p:txBody>
      </p:sp>
    </p:spTree>
    <p:extLst>
      <p:ext uri="{BB962C8B-B14F-4D97-AF65-F5344CB8AC3E}">
        <p14:creationId xmlns:p14="http://schemas.microsoft.com/office/powerpoint/2010/main" val="1877722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C2ED85C-D52F-D849-8E10-F6859086303C}" type="datetimeFigureOut">
              <a:rPr lang="en-US" smtClean="0"/>
              <a:t>3/20/2026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55D60B-0B17-C64E-846E-D0DA2BF21CCB}" type="slidenum">
              <a:rPr lang="en-US" smtClean="0"/>
              <a:t>‹#›</a:t>
            </a:fld>
            <a:endParaRPr lang="en-US"/>
          </a:p>
        </p:txBody>
      </p:sp>
    </p:spTree>
    <p:extLst>
      <p:ext uri="{BB962C8B-B14F-4D97-AF65-F5344CB8AC3E}">
        <p14:creationId xmlns:p14="http://schemas.microsoft.com/office/powerpoint/2010/main" val="622670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C2ED85C-D52F-D849-8E10-F6859086303C}" type="datetimeFigureOut">
              <a:rPr lang="en-US" smtClean="0"/>
              <a:t>3/20/2026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55D60B-0B17-C64E-846E-D0DA2BF21CCB}" type="slidenum">
              <a:rPr lang="en-US" smtClean="0"/>
              <a:t>‹#›</a:t>
            </a:fld>
            <a:endParaRPr lang="en-US"/>
          </a:p>
        </p:txBody>
      </p:sp>
    </p:spTree>
    <p:extLst>
      <p:ext uri="{BB962C8B-B14F-4D97-AF65-F5344CB8AC3E}">
        <p14:creationId xmlns:p14="http://schemas.microsoft.com/office/powerpoint/2010/main" val="1242036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5C2ED85C-D52F-D849-8E10-F6859086303C}" type="datetimeFigureOut">
              <a:rPr lang="en-US" smtClean="0"/>
              <a:t>3/20/2026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55D60B-0B17-C64E-846E-D0DA2BF21CCB}" type="slidenum">
              <a:rPr lang="en-US" smtClean="0"/>
              <a:t>‹#›</a:t>
            </a:fld>
            <a:endParaRPr lang="en-US"/>
          </a:p>
        </p:txBody>
      </p:sp>
    </p:spTree>
    <p:extLst>
      <p:ext uri="{BB962C8B-B14F-4D97-AF65-F5344CB8AC3E}">
        <p14:creationId xmlns:p14="http://schemas.microsoft.com/office/powerpoint/2010/main" val="3014691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2ED85C-D52F-D849-8E10-F6859086303C}" type="datetimeFigureOut">
              <a:rPr lang="en-US" smtClean="0"/>
              <a:t>3/20/2026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55D60B-0B17-C64E-846E-D0DA2BF21CCB}" type="slidenum">
              <a:rPr lang="en-US" smtClean="0"/>
              <a:t>‹#›</a:t>
            </a:fld>
            <a:endParaRPr lang="en-US"/>
          </a:p>
        </p:txBody>
      </p:sp>
    </p:spTree>
    <p:extLst>
      <p:ext uri="{BB962C8B-B14F-4D97-AF65-F5344CB8AC3E}">
        <p14:creationId xmlns:p14="http://schemas.microsoft.com/office/powerpoint/2010/main" val="4073524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C2ED85C-D52F-D849-8E10-F6859086303C}" type="datetimeFigureOut">
              <a:rPr lang="en-US" smtClean="0"/>
              <a:t>3/20/2026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55D60B-0B17-C64E-846E-D0DA2BF21CCB}" type="slidenum">
              <a:rPr lang="en-US" smtClean="0"/>
              <a:t>‹#›</a:t>
            </a:fld>
            <a:endParaRPr lang="en-US"/>
          </a:p>
        </p:txBody>
      </p:sp>
    </p:spTree>
    <p:extLst>
      <p:ext uri="{BB962C8B-B14F-4D97-AF65-F5344CB8AC3E}">
        <p14:creationId xmlns:p14="http://schemas.microsoft.com/office/powerpoint/2010/main" val="3386409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C2ED85C-D52F-D849-8E10-F6859086303C}" type="datetimeFigureOut">
              <a:rPr lang="en-US" smtClean="0"/>
              <a:t>3/20/2026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55D60B-0B17-C64E-846E-D0DA2BF21CCB}" type="slidenum">
              <a:rPr lang="en-US" smtClean="0"/>
              <a:t>‹#›</a:t>
            </a:fld>
            <a:endParaRPr lang="en-US"/>
          </a:p>
        </p:txBody>
      </p:sp>
    </p:spTree>
    <p:extLst>
      <p:ext uri="{BB962C8B-B14F-4D97-AF65-F5344CB8AC3E}">
        <p14:creationId xmlns:p14="http://schemas.microsoft.com/office/powerpoint/2010/main" val="274181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5C2ED85C-D52F-D849-8E10-F6859086303C}" type="datetimeFigureOut">
              <a:rPr lang="en-US" smtClean="0"/>
              <a:t>3/20/2026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8D55D60B-0B17-C64E-846E-D0DA2BF21CCB}" type="slidenum">
              <a:rPr lang="en-US" smtClean="0"/>
              <a:t>‹#›</a:t>
            </a:fld>
            <a:endParaRPr lang="en-US"/>
          </a:p>
        </p:txBody>
      </p:sp>
    </p:spTree>
    <p:extLst>
      <p:ext uri="{BB962C8B-B14F-4D97-AF65-F5344CB8AC3E}">
        <p14:creationId xmlns:p14="http://schemas.microsoft.com/office/powerpoint/2010/main" val="2855819115"/>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emf"/><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9466D9-1C8A-BBDB-42C6-D215A6C221F3}"/>
              </a:ext>
            </a:extLst>
          </p:cNvPr>
          <p:cNvPicPr>
            <a:picLocks noChangeAspect="1"/>
          </p:cNvPicPr>
          <p:nvPr/>
        </p:nvPicPr>
        <p:blipFill>
          <a:blip r:embed="rId2"/>
          <a:srcRect t="7697" r="23298" b="1394"/>
          <a:stretch>
            <a:fillRect/>
          </a:stretch>
        </p:blipFill>
        <p:spPr>
          <a:xfrm>
            <a:off x="3523488" y="10"/>
            <a:ext cx="8668512" cy="6857990"/>
          </a:xfrm>
          <a:prstGeom prst="rect">
            <a:avLst/>
          </a:prstGeom>
        </p:spPr>
      </p:pic>
      <p:sp>
        <p:nvSpPr>
          <p:cNvPr id="29" name="Rectangle 28">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97F8B50-956D-1194-4C35-F0F7457AE276}"/>
              </a:ext>
            </a:extLst>
          </p:cNvPr>
          <p:cNvSpPr txBox="1"/>
          <p:nvPr/>
        </p:nvSpPr>
        <p:spPr>
          <a:xfrm>
            <a:off x="365482" y="907788"/>
            <a:ext cx="3977641" cy="3700814"/>
          </a:xfrm>
          <a:prstGeom prst="rect">
            <a:avLst/>
          </a:prstGeom>
        </p:spPr>
        <p:txBody>
          <a:bodyPr vert="horz" lIns="91440" tIns="45720" rIns="91440" bIns="45720" rtlCol="0" anchor="b">
            <a:normAutofit/>
          </a:bodyPr>
          <a:lstStyle/>
          <a:p>
            <a:pPr marL="188595" defTabSz="914400">
              <a:lnSpc>
                <a:spcPct val="90000"/>
              </a:lnSpc>
              <a:spcBef>
                <a:spcPct val="0"/>
              </a:spcBef>
              <a:spcAft>
                <a:spcPts val="600"/>
              </a:spcAft>
            </a:pPr>
            <a:endParaRPr lang="en-US" sz="4400" dirty="0">
              <a:latin typeface="+mj-lt"/>
              <a:ea typeface="+mj-ea"/>
              <a:cs typeface="+mj-cs"/>
            </a:endParaRPr>
          </a:p>
        </p:txBody>
      </p:sp>
      <p:sp>
        <p:nvSpPr>
          <p:cNvPr id="31" name="Rectangle 3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Rectangle 3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0BF365BA-7C3B-8F54-B155-3E8B54ED5DC6}"/>
              </a:ext>
            </a:extLst>
          </p:cNvPr>
          <p:cNvSpPr txBox="1"/>
          <p:nvPr/>
        </p:nvSpPr>
        <p:spPr>
          <a:xfrm>
            <a:off x="2851688" y="1084881"/>
            <a:ext cx="184731" cy="369332"/>
          </a:xfrm>
          <a:prstGeom prst="rect">
            <a:avLst/>
          </a:prstGeom>
          <a:noFill/>
        </p:spPr>
        <p:txBody>
          <a:bodyPr wrap="none" rtlCol="0">
            <a:spAutoFit/>
          </a:bodyPr>
          <a:lstStyle/>
          <a:p>
            <a:endParaRPr lang="en-US" dirty="0"/>
          </a:p>
        </p:txBody>
      </p:sp>
      <p:sp>
        <p:nvSpPr>
          <p:cNvPr id="24" name="Rectangle 23">
            <a:extLst>
              <a:ext uri="{FF2B5EF4-FFF2-40B4-BE49-F238E27FC236}">
                <a16:creationId xmlns:a16="http://schemas.microsoft.com/office/drawing/2014/main" id="{CC726095-9836-14A7-2796-62190CBE9968}"/>
              </a:ext>
            </a:extLst>
          </p:cNvPr>
          <p:cNvSpPr/>
          <p:nvPr/>
        </p:nvSpPr>
        <p:spPr>
          <a:xfrm>
            <a:off x="477981" y="625683"/>
            <a:ext cx="1056351" cy="1463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84291F8-EAD7-2B07-9A0A-F4E9542865CA}"/>
              </a:ext>
            </a:extLst>
          </p:cNvPr>
          <p:cNvSpPr txBox="1"/>
          <p:nvPr/>
        </p:nvSpPr>
        <p:spPr>
          <a:xfrm>
            <a:off x="2960176" y="4587498"/>
            <a:ext cx="184731" cy="369332"/>
          </a:xfrm>
          <a:prstGeom prst="rect">
            <a:avLst/>
          </a:prstGeom>
          <a:noFill/>
        </p:spPr>
        <p:txBody>
          <a:bodyPr wrap="none" rtlCol="0">
            <a:spAutoFit/>
          </a:bodyPr>
          <a:lstStyle/>
          <a:p>
            <a:endParaRPr lang="en-US" dirty="0"/>
          </a:p>
        </p:txBody>
      </p:sp>
      <p:sp>
        <p:nvSpPr>
          <p:cNvPr id="26" name="Rectangle 25">
            <a:extLst>
              <a:ext uri="{FF2B5EF4-FFF2-40B4-BE49-F238E27FC236}">
                <a16:creationId xmlns:a16="http://schemas.microsoft.com/office/drawing/2014/main" id="{33594FED-F27D-16E7-0261-0D55E650448E}"/>
              </a:ext>
            </a:extLst>
          </p:cNvPr>
          <p:cNvSpPr/>
          <p:nvPr/>
        </p:nvSpPr>
        <p:spPr>
          <a:xfrm>
            <a:off x="154049" y="1009951"/>
            <a:ext cx="5591510" cy="39439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88595">
              <a:lnSpc>
                <a:spcPct val="100000"/>
              </a:lnSpc>
              <a:spcBef>
                <a:spcPts val="765"/>
              </a:spcBef>
            </a:pPr>
            <a:r>
              <a:rPr lang="en-GB" sz="4400" spc="-300" dirty="0">
                <a:solidFill>
                  <a:schemeClr val="tx1"/>
                </a:solidFill>
                <a:latin typeface="Arial" panose="020B0604020202020204" pitchFamily="34" charset="0"/>
                <a:cs typeface="Arial" panose="020B0604020202020204" pitchFamily="34" charset="0"/>
              </a:rPr>
              <a:t>Chartered Trading</a:t>
            </a:r>
          </a:p>
          <a:p>
            <a:pPr marL="188595">
              <a:lnSpc>
                <a:spcPct val="100000"/>
              </a:lnSpc>
              <a:spcBef>
                <a:spcPts val="765"/>
              </a:spcBef>
            </a:pPr>
            <a:r>
              <a:rPr lang="en-GB" sz="4400" spc="-300" dirty="0">
                <a:solidFill>
                  <a:schemeClr val="tx1"/>
                </a:solidFill>
                <a:latin typeface="Arial" panose="020B0604020202020204" pitchFamily="34" charset="0"/>
                <a:cs typeface="Arial" panose="020B0604020202020204" pitchFamily="34" charset="0"/>
              </a:rPr>
              <a:t>Standards Institute </a:t>
            </a:r>
          </a:p>
          <a:p>
            <a:pPr marL="188595">
              <a:lnSpc>
                <a:spcPct val="100000"/>
              </a:lnSpc>
              <a:spcBef>
                <a:spcPts val="765"/>
              </a:spcBef>
            </a:pPr>
            <a:r>
              <a:rPr lang="en-GB" sz="4400" spc="-300" dirty="0">
                <a:solidFill>
                  <a:schemeClr val="tx1"/>
                </a:solidFill>
                <a:latin typeface="Arial" panose="020B0604020202020204" pitchFamily="34" charset="0"/>
                <a:cs typeface="Arial" panose="020B0604020202020204" pitchFamily="34" charset="0"/>
              </a:rPr>
              <a:t>Cost of Beauty Toolkit: </a:t>
            </a:r>
            <a:r>
              <a:rPr lang="en-GB" sz="4400" b="1" spc="-300" dirty="0">
                <a:solidFill>
                  <a:schemeClr val="accent5">
                    <a:lumMod val="75000"/>
                  </a:schemeClr>
                </a:solidFill>
                <a:latin typeface="Arial" panose="020B0604020202020204" pitchFamily="34" charset="0"/>
                <a:cs typeface="Arial" panose="020B0604020202020204" pitchFamily="34" charset="0"/>
              </a:rPr>
              <a:t>Consumer Factsheets Guidance</a:t>
            </a:r>
            <a:endParaRPr lang="en-GB" sz="4400" spc="-300" dirty="0">
              <a:solidFill>
                <a:schemeClr val="accent5">
                  <a:lumMod val="75000"/>
                </a:schemeClr>
              </a:solidFill>
              <a:latin typeface="Arial" panose="020B0604020202020204" pitchFamily="34" charset="0"/>
              <a:cs typeface="Arial" panose="020B0604020202020204" pitchFamily="34" charset="0"/>
            </a:endParaRPr>
          </a:p>
          <a:p>
            <a:pPr algn="ctr"/>
            <a:endParaRPr lang="en-US" b="1" dirty="0"/>
          </a:p>
        </p:txBody>
      </p:sp>
      <p:grpSp>
        <p:nvGrpSpPr>
          <p:cNvPr id="3" name="Group 2">
            <a:extLst>
              <a:ext uri="{FF2B5EF4-FFF2-40B4-BE49-F238E27FC236}">
                <a16:creationId xmlns:a16="http://schemas.microsoft.com/office/drawing/2014/main" id="{D69C6B07-DC13-02A1-D8F2-742E5E0734E7}"/>
              </a:ext>
            </a:extLst>
          </p:cNvPr>
          <p:cNvGrpSpPr/>
          <p:nvPr/>
        </p:nvGrpSpPr>
        <p:grpSpPr>
          <a:xfrm>
            <a:off x="229405" y="5242481"/>
            <a:ext cx="3956400" cy="1158815"/>
            <a:chOff x="229405" y="5242481"/>
            <a:chExt cx="3956400" cy="1158815"/>
          </a:xfrm>
        </p:grpSpPr>
        <p:pic>
          <p:nvPicPr>
            <p:cNvPr id="1036" name="Picture 12" descr="CTSI branding, graphic design and website design by Frontmedia">
              <a:extLst>
                <a:ext uri="{FF2B5EF4-FFF2-40B4-BE49-F238E27FC236}">
                  <a16:creationId xmlns:a16="http://schemas.microsoft.com/office/drawing/2014/main" id="{198B69D0-6A81-0BD1-A429-759A77361E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900" b="27344"/>
            <a:stretch>
              <a:fillRect/>
            </a:stretch>
          </p:blipFill>
          <p:spPr bwMode="auto">
            <a:xfrm>
              <a:off x="2140829" y="5465598"/>
              <a:ext cx="2044976" cy="9356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15BA662-A566-1E20-8E0F-52B857293845}"/>
                </a:ext>
              </a:extLst>
            </p:cNvPr>
            <p:cNvPicPr>
              <a:picLocks noChangeAspect="1"/>
            </p:cNvPicPr>
            <p:nvPr/>
          </p:nvPicPr>
          <p:blipFill>
            <a:blip r:embed="rId4"/>
            <a:stretch>
              <a:fillRect/>
            </a:stretch>
          </p:blipFill>
          <p:spPr>
            <a:xfrm>
              <a:off x="229405" y="5242481"/>
              <a:ext cx="1911424" cy="1147833"/>
            </a:xfrm>
            <a:prstGeom prst="rect">
              <a:avLst/>
            </a:prstGeom>
          </p:spPr>
        </p:pic>
      </p:grpSp>
    </p:spTree>
    <p:extLst>
      <p:ext uri="{BB962C8B-B14F-4D97-AF65-F5344CB8AC3E}">
        <p14:creationId xmlns:p14="http://schemas.microsoft.com/office/powerpoint/2010/main" val="2678040166"/>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98C56F6-873E-7D0F-BAC7-686BCF434B91}"/>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F0EFE2C6-9980-2656-E94A-758852372AFE}"/>
              </a:ext>
            </a:extLst>
          </p:cNvPr>
          <p:cNvSpPr txBox="1"/>
          <p:nvPr/>
        </p:nvSpPr>
        <p:spPr>
          <a:xfrm>
            <a:off x="1230923" y="931985"/>
            <a:ext cx="184731" cy="369332"/>
          </a:xfrm>
          <a:prstGeom prst="rect">
            <a:avLst/>
          </a:prstGeom>
          <a:noFill/>
        </p:spPr>
        <p:txBody>
          <a:bodyPr wrap="none" rtlCol="0">
            <a:spAutoFit/>
          </a:bodyPr>
          <a:lstStyle/>
          <a:p>
            <a:endParaRPr lang="en-US" dirty="0"/>
          </a:p>
        </p:txBody>
      </p:sp>
      <p:sp>
        <p:nvSpPr>
          <p:cNvPr id="25" name="TextBox 24">
            <a:extLst>
              <a:ext uri="{FF2B5EF4-FFF2-40B4-BE49-F238E27FC236}">
                <a16:creationId xmlns:a16="http://schemas.microsoft.com/office/drawing/2014/main" id="{CCD13C58-44C2-FD79-3328-80056014EC52}"/>
              </a:ext>
            </a:extLst>
          </p:cNvPr>
          <p:cNvSpPr txBox="1"/>
          <p:nvPr/>
        </p:nvSpPr>
        <p:spPr>
          <a:xfrm>
            <a:off x="525027" y="289153"/>
            <a:ext cx="7638782" cy="584775"/>
          </a:xfrm>
          <a:prstGeom prst="rect">
            <a:avLst/>
          </a:prstGeom>
          <a:noFill/>
        </p:spPr>
        <p:txBody>
          <a:bodyPr wrap="square" rtlCol="0">
            <a:spAutoFit/>
          </a:bodyPr>
          <a:lstStyle/>
          <a:p>
            <a:r>
              <a:rPr lang="en-US" sz="3200" b="1" dirty="0">
                <a:solidFill>
                  <a:schemeClr val="accent5">
                    <a:lumMod val="75000"/>
                  </a:schemeClr>
                </a:solidFill>
                <a:latin typeface="Arial" panose="020B0604020202020204" pitchFamily="34" charset="0"/>
                <a:cs typeface="Arial" panose="020B0604020202020204" pitchFamily="34" charset="0"/>
              </a:rPr>
              <a:t>Downloadable Assets</a:t>
            </a:r>
          </a:p>
        </p:txBody>
      </p:sp>
      <p:sp>
        <p:nvSpPr>
          <p:cNvPr id="3" name="Rectangle 2">
            <a:extLst>
              <a:ext uri="{FF2B5EF4-FFF2-40B4-BE49-F238E27FC236}">
                <a16:creationId xmlns:a16="http://schemas.microsoft.com/office/drawing/2014/main" id="{631AC328-3862-B7B6-EA1E-003418554FE9}"/>
              </a:ext>
            </a:extLst>
          </p:cNvPr>
          <p:cNvSpPr>
            <a:spLocks noChangeArrowheads="1"/>
          </p:cNvSpPr>
          <p:nvPr/>
        </p:nvSpPr>
        <p:spPr bwMode="auto">
          <a:xfrm>
            <a:off x="299386" y="1243175"/>
            <a:ext cx="11593227" cy="276999"/>
          </a:xfrm>
          <a:prstGeom prst="rect">
            <a:avLst/>
          </a:prstGeom>
          <a:ln/>
        </p:spPr>
        <p:style>
          <a:lnRef idx="2">
            <a:schemeClr val="dk1"/>
          </a:lnRef>
          <a:fillRef idx="1">
            <a:schemeClr val="lt1"/>
          </a:fillRef>
          <a:effectRef idx="0">
            <a:schemeClr val="dk1"/>
          </a:effectRef>
          <a:fontRef idx="minor">
            <a:schemeClr val="dk1"/>
          </a:fontRef>
        </p:style>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dirty="0">
                <a:solidFill>
                  <a:schemeClr val="bg1"/>
                </a:solidFill>
              </a:rPr>
              <a:t>All core educational material can be found and downloaded in the </a:t>
            </a:r>
            <a:r>
              <a:rPr lang="en-GB" b="1" dirty="0">
                <a:solidFill>
                  <a:schemeClr val="bg1"/>
                </a:solidFill>
              </a:rPr>
              <a:t>‘Consumer Factsheets’ </a:t>
            </a:r>
            <a:r>
              <a:rPr lang="en-GB" dirty="0">
                <a:solidFill>
                  <a:schemeClr val="bg1"/>
                </a:solidFill>
              </a:rPr>
              <a:t>folder within the toolkit.</a:t>
            </a:r>
          </a:p>
        </p:txBody>
      </p:sp>
      <p:pic>
        <p:nvPicPr>
          <p:cNvPr id="4" name="Picture 3">
            <a:extLst>
              <a:ext uri="{FF2B5EF4-FFF2-40B4-BE49-F238E27FC236}">
                <a16:creationId xmlns:a16="http://schemas.microsoft.com/office/drawing/2014/main" id="{EC4B0D6E-6596-7642-CAF6-7A34F9200C24}"/>
              </a:ext>
            </a:extLst>
          </p:cNvPr>
          <p:cNvPicPr>
            <a:picLocks noChangeAspect="1"/>
          </p:cNvPicPr>
          <p:nvPr/>
        </p:nvPicPr>
        <p:blipFill>
          <a:blip r:embed="rId2"/>
          <a:stretch>
            <a:fillRect/>
          </a:stretch>
        </p:blipFill>
        <p:spPr>
          <a:xfrm>
            <a:off x="845406" y="2496816"/>
            <a:ext cx="2519218" cy="3149023"/>
          </a:xfrm>
          <a:prstGeom prst="rect">
            <a:avLst/>
          </a:prstGeom>
        </p:spPr>
      </p:pic>
      <p:cxnSp>
        <p:nvCxnSpPr>
          <p:cNvPr id="6" name="Straight Arrow Connector 5">
            <a:extLst>
              <a:ext uri="{FF2B5EF4-FFF2-40B4-BE49-F238E27FC236}">
                <a16:creationId xmlns:a16="http://schemas.microsoft.com/office/drawing/2014/main" id="{FAE553EE-D45C-C4FB-012F-43E92B689F2D}"/>
              </a:ext>
            </a:extLst>
          </p:cNvPr>
          <p:cNvCxnSpPr>
            <a:cxnSpLocks/>
          </p:cNvCxnSpPr>
          <p:nvPr/>
        </p:nvCxnSpPr>
        <p:spPr>
          <a:xfrm flipV="1">
            <a:off x="2951983" y="2222285"/>
            <a:ext cx="6548277" cy="128687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7" name="Straight Arrow Connector 6">
            <a:extLst>
              <a:ext uri="{FF2B5EF4-FFF2-40B4-BE49-F238E27FC236}">
                <a16:creationId xmlns:a16="http://schemas.microsoft.com/office/drawing/2014/main" id="{4C951535-BCF6-24BE-2003-A9304D2ADEB1}"/>
              </a:ext>
            </a:extLst>
          </p:cNvPr>
          <p:cNvCxnSpPr>
            <a:cxnSpLocks/>
          </p:cNvCxnSpPr>
          <p:nvPr/>
        </p:nvCxnSpPr>
        <p:spPr>
          <a:xfrm flipV="1">
            <a:off x="2928730" y="3135086"/>
            <a:ext cx="5513131" cy="37407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8" name="Straight Arrow Connector 7">
            <a:extLst>
              <a:ext uri="{FF2B5EF4-FFF2-40B4-BE49-F238E27FC236}">
                <a16:creationId xmlns:a16="http://schemas.microsoft.com/office/drawing/2014/main" id="{CE1D96D1-C90D-165F-E5ED-DEE43B1B1886}"/>
              </a:ext>
            </a:extLst>
          </p:cNvPr>
          <p:cNvCxnSpPr>
            <a:cxnSpLocks/>
          </p:cNvCxnSpPr>
          <p:nvPr/>
        </p:nvCxnSpPr>
        <p:spPr>
          <a:xfrm>
            <a:off x="2928730" y="3509159"/>
            <a:ext cx="7034667" cy="61995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9" name="Straight Arrow Connector 8">
            <a:extLst>
              <a:ext uri="{FF2B5EF4-FFF2-40B4-BE49-F238E27FC236}">
                <a16:creationId xmlns:a16="http://schemas.microsoft.com/office/drawing/2014/main" id="{EDF0A645-E1CC-AC7E-5EFD-26319890B38D}"/>
              </a:ext>
            </a:extLst>
          </p:cNvPr>
          <p:cNvCxnSpPr>
            <a:cxnSpLocks/>
          </p:cNvCxnSpPr>
          <p:nvPr/>
        </p:nvCxnSpPr>
        <p:spPr>
          <a:xfrm>
            <a:off x="2928730" y="3509159"/>
            <a:ext cx="5587865" cy="152418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0" name="Straight Arrow Connector 9">
            <a:extLst>
              <a:ext uri="{FF2B5EF4-FFF2-40B4-BE49-F238E27FC236}">
                <a16:creationId xmlns:a16="http://schemas.microsoft.com/office/drawing/2014/main" id="{94AB5935-DC54-A81B-E28A-2667B4E75F74}"/>
              </a:ext>
            </a:extLst>
          </p:cNvPr>
          <p:cNvCxnSpPr>
            <a:cxnSpLocks/>
          </p:cNvCxnSpPr>
          <p:nvPr/>
        </p:nvCxnSpPr>
        <p:spPr>
          <a:xfrm>
            <a:off x="2928730" y="3509159"/>
            <a:ext cx="3722297" cy="173794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31" name="Picture 30">
            <a:extLst>
              <a:ext uri="{FF2B5EF4-FFF2-40B4-BE49-F238E27FC236}">
                <a16:creationId xmlns:a16="http://schemas.microsoft.com/office/drawing/2014/main" id="{99FD79C1-14CC-6CFC-5827-00A5F422AF65}"/>
              </a:ext>
            </a:extLst>
          </p:cNvPr>
          <p:cNvPicPr>
            <a:picLocks noChangeAspect="1"/>
          </p:cNvPicPr>
          <p:nvPr/>
        </p:nvPicPr>
        <p:blipFill>
          <a:blip r:embed="rId3"/>
          <a:stretch>
            <a:fillRect/>
          </a:stretch>
        </p:blipFill>
        <p:spPr>
          <a:xfrm>
            <a:off x="8537108" y="2496816"/>
            <a:ext cx="906288" cy="1283356"/>
          </a:xfrm>
          <a:prstGeom prst="rect">
            <a:avLst/>
          </a:prstGeom>
        </p:spPr>
      </p:pic>
      <p:pic>
        <p:nvPicPr>
          <p:cNvPr id="32" name="Picture 31" descr="A close-up of a person's mouth&#10;&#10;AI-generated content may be incorrect.">
            <a:extLst>
              <a:ext uri="{FF2B5EF4-FFF2-40B4-BE49-F238E27FC236}">
                <a16:creationId xmlns:a16="http://schemas.microsoft.com/office/drawing/2014/main" id="{20C59A5A-E46A-6D7E-6667-9455266A451C}"/>
              </a:ext>
            </a:extLst>
          </p:cNvPr>
          <p:cNvPicPr>
            <a:picLocks noChangeAspect="1"/>
          </p:cNvPicPr>
          <p:nvPr/>
        </p:nvPicPr>
        <p:blipFill>
          <a:blip r:embed="rId4"/>
          <a:stretch>
            <a:fillRect/>
          </a:stretch>
        </p:blipFill>
        <p:spPr>
          <a:xfrm>
            <a:off x="9658643" y="1717689"/>
            <a:ext cx="2025785" cy="1143320"/>
          </a:xfrm>
          <a:prstGeom prst="rect">
            <a:avLst/>
          </a:prstGeom>
        </p:spPr>
      </p:pic>
      <p:pic>
        <p:nvPicPr>
          <p:cNvPr id="33" name="Picture 32" descr="A poster of a person with a bandage on her head&#10;&#10;AI-generated content may be incorrect.">
            <a:extLst>
              <a:ext uri="{FF2B5EF4-FFF2-40B4-BE49-F238E27FC236}">
                <a16:creationId xmlns:a16="http://schemas.microsoft.com/office/drawing/2014/main" id="{60C2E3FF-13F9-86F2-6E9B-B48EB658F7C2}"/>
              </a:ext>
            </a:extLst>
          </p:cNvPr>
          <p:cNvPicPr>
            <a:picLocks noChangeAspect="1"/>
          </p:cNvPicPr>
          <p:nvPr/>
        </p:nvPicPr>
        <p:blipFill>
          <a:blip r:embed="rId5"/>
          <a:stretch>
            <a:fillRect/>
          </a:stretch>
        </p:blipFill>
        <p:spPr>
          <a:xfrm>
            <a:off x="10191986" y="3431811"/>
            <a:ext cx="1190009" cy="1704052"/>
          </a:xfrm>
          <a:prstGeom prst="rect">
            <a:avLst/>
          </a:prstGeom>
        </p:spPr>
      </p:pic>
      <p:pic>
        <p:nvPicPr>
          <p:cNvPr id="34" name="Picture 33" descr="A poster of a person's nails&#10;&#10;AI-generated content may be incorrect.">
            <a:extLst>
              <a:ext uri="{FF2B5EF4-FFF2-40B4-BE49-F238E27FC236}">
                <a16:creationId xmlns:a16="http://schemas.microsoft.com/office/drawing/2014/main" id="{48BD6DB2-48CB-0407-3467-543C48130483}"/>
              </a:ext>
            </a:extLst>
          </p:cNvPr>
          <p:cNvPicPr>
            <a:picLocks noChangeAspect="1"/>
          </p:cNvPicPr>
          <p:nvPr/>
        </p:nvPicPr>
        <p:blipFill>
          <a:blip r:embed="rId6"/>
          <a:stretch>
            <a:fillRect/>
          </a:stretch>
        </p:blipFill>
        <p:spPr>
          <a:xfrm>
            <a:off x="8674978" y="4283837"/>
            <a:ext cx="1192837" cy="1704052"/>
          </a:xfrm>
          <a:prstGeom prst="rect">
            <a:avLst/>
          </a:prstGeom>
        </p:spPr>
      </p:pic>
      <p:pic>
        <p:nvPicPr>
          <p:cNvPr id="43" name="Picture 42" descr="A group of white containers with red text&#10;&#10;AI-generated content may be incorrect.">
            <a:extLst>
              <a:ext uri="{FF2B5EF4-FFF2-40B4-BE49-F238E27FC236}">
                <a16:creationId xmlns:a16="http://schemas.microsoft.com/office/drawing/2014/main" id="{D8374E98-D50D-DFAD-748B-2E09AEC288D6}"/>
              </a:ext>
            </a:extLst>
          </p:cNvPr>
          <p:cNvPicPr>
            <a:picLocks noChangeAspect="1"/>
          </p:cNvPicPr>
          <p:nvPr/>
        </p:nvPicPr>
        <p:blipFill>
          <a:blip r:embed="rId7"/>
          <a:stretch>
            <a:fillRect/>
          </a:stretch>
        </p:blipFill>
        <p:spPr>
          <a:xfrm>
            <a:off x="6444315" y="5448693"/>
            <a:ext cx="1997546" cy="1123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Group 1">
            <a:extLst>
              <a:ext uri="{FF2B5EF4-FFF2-40B4-BE49-F238E27FC236}">
                <a16:creationId xmlns:a16="http://schemas.microsoft.com/office/drawing/2014/main" id="{C4BE1096-9C7F-EDE3-BA06-8958573FD2BD}"/>
              </a:ext>
            </a:extLst>
          </p:cNvPr>
          <p:cNvGrpSpPr/>
          <p:nvPr/>
        </p:nvGrpSpPr>
        <p:grpSpPr>
          <a:xfrm>
            <a:off x="8235600" y="0"/>
            <a:ext cx="3956400" cy="1158815"/>
            <a:chOff x="229405" y="5242481"/>
            <a:chExt cx="3956400" cy="1158815"/>
          </a:xfrm>
        </p:grpSpPr>
        <p:pic>
          <p:nvPicPr>
            <p:cNvPr id="5" name="Picture 12" descr="CTSI branding, graphic design and website design by Frontmedia">
              <a:extLst>
                <a:ext uri="{FF2B5EF4-FFF2-40B4-BE49-F238E27FC236}">
                  <a16:creationId xmlns:a16="http://schemas.microsoft.com/office/drawing/2014/main" id="{CA433B04-7B37-A30B-420F-8FF6A3C098A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6900" b="27344"/>
            <a:stretch>
              <a:fillRect/>
            </a:stretch>
          </p:blipFill>
          <p:spPr bwMode="auto">
            <a:xfrm>
              <a:off x="2140829" y="5465598"/>
              <a:ext cx="2044976" cy="9356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F129078-17A4-D57A-5CE2-4575F58B5CB6}"/>
                </a:ext>
              </a:extLst>
            </p:cNvPr>
            <p:cNvPicPr>
              <a:picLocks noChangeAspect="1"/>
            </p:cNvPicPr>
            <p:nvPr/>
          </p:nvPicPr>
          <p:blipFill>
            <a:blip r:embed="rId9"/>
            <a:stretch>
              <a:fillRect/>
            </a:stretch>
          </p:blipFill>
          <p:spPr>
            <a:xfrm>
              <a:off x="229405" y="5242481"/>
              <a:ext cx="1911424" cy="1147833"/>
            </a:xfrm>
            <a:prstGeom prst="rect">
              <a:avLst/>
            </a:prstGeom>
          </p:spPr>
        </p:pic>
      </p:grpSp>
    </p:spTree>
    <p:extLst>
      <p:ext uri="{BB962C8B-B14F-4D97-AF65-F5344CB8AC3E}">
        <p14:creationId xmlns:p14="http://schemas.microsoft.com/office/powerpoint/2010/main" val="1934975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C8A7D82-3847-3986-034E-D3945910334D}"/>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82A1F5BE-0E3F-E5ED-033D-1A29A30B3096}"/>
              </a:ext>
            </a:extLst>
          </p:cNvPr>
          <p:cNvSpPr txBox="1"/>
          <p:nvPr/>
        </p:nvSpPr>
        <p:spPr>
          <a:xfrm>
            <a:off x="1230923" y="931985"/>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9F23649B-7860-66EB-3C72-5F6F91272ABA}"/>
              </a:ext>
            </a:extLst>
          </p:cNvPr>
          <p:cNvSpPr txBox="1"/>
          <p:nvPr/>
        </p:nvSpPr>
        <p:spPr>
          <a:xfrm>
            <a:off x="1856509" y="2576945"/>
            <a:ext cx="184731" cy="369332"/>
          </a:xfrm>
          <a:prstGeom prst="rect">
            <a:avLst/>
          </a:prstGeom>
          <a:noFill/>
        </p:spPr>
        <p:txBody>
          <a:bodyPr wrap="none" rtlCol="0">
            <a:spAutoFit/>
          </a:bodyPr>
          <a:lstStyle/>
          <a:p>
            <a:endParaRPr lang="en-US" dirty="0"/>
          </a:p>
        </p:txBody>
      </p:sp>
      <p:sp>
        <p:nvSpPr>
          <p:cNvPr id="3" name="Rectangle 2">
            <a:extLst>
              <a:ext uri="{FF2B5EF4-FFF2-40B4-BE49-F238E27FC236}">
                <a16:creationId xmlns:a16="http://schemas.microsoft.com/office/drawing/2014/main" id="{EE5DD4EF-1F0F-F673-2483-63A9DFD36EE2}"/>
              </a:ext>
            </a:extLst>
          </p:cNvPr>
          <p:cNvSpPr/>
          <p:nvPr/>
        </p:nvSpPr>
        <p:spPr>
          <a:xfrm>
            <a:off x="-504" y="3429000"/>
            <a:ext cx="12192504" cy="34290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4800" b="1" dirty="0">
              <a:latin typeface="+mj-lt"/>
            </a:endParaRPr>
          </a:p>
        </p:txBody>
      </p:sp>
      <p:sp>
        <p:nvSpPr>
          <p:cNvPr id="4" name="object 6" descr="$PPTXTitle">
            <a:extLst>
              <a:ext uri="{FF2B5EF4-FFF2-40B4-BE49-F238E27FC236}">
                <a16:creationId xmlns:a16="http://schemas.microsoft.com/office/drawing/2014/main" id="{8B2E2349-8485-F51A-5CF2-26F8F32ABFF3}"/>
              </a:ext>
            </a:extLst>
          </p:cNvPr>
          <p:cNvSpPr txBox="1">
            <a:spLocks noGrp="1"/>
          </p:cNvSpPr>
          <p:nvPr>
            <p:ph type="title"/>
          </p:nvPr>
        </p:nvSpPr>
        <p:spPr>
          <a:xfrm>
            <a:off x="215764" y="2414292"/>
            <a:ext cx="5565725" cy="993926"/>
          </a:xfrm>
          <a:prstGeom prst="rect">
            <a:avLst/>
          </a:prstGeom>
        </p:spPr>
        <p:txBody>
          <a:bodyPr vert="horz" wrap="square" lIns="0" tIns="331470" rIns="0" bIns="0" rtlCol="0">
            <a:spAutoFit/>
          </a:bodyPr>
          <a:lstStyle/>
          <a:p>
            <a:pPr marL="12700" marR="5080">
              <a:lnSpc>
                <a:spcPct val="74700"/>
              </a:lnSpc>
              <a:spcBef>
                <a:spcPts val="2610"/>
              </a:spcBef>
            </a:pPr>
            <a:r>
              <a:rPr lang="en-GB" sz="5400" b="1" spc="-180" dirty="0">
                <a:solidFill>
                  <a:schemeClr val="bg1"/>
                </a:solidFill>
              </a:rPr>
              <a:t>Thank you!</a:t>
            </a:r>
            <a:endParaRPr sz="5400" b="1" dirty="0">
              <a:solidFill>
                <a:schemeClr val="bg1"/>
              </a:solidFill>
            </a:endParaRPr>
          </a:p>
        </p:txBody>
      </p:sp>
      <p:sp>
        <p:nvSpPr>
          <p:cNvPr id="7" name="AutoShape 4" descr="The Cost of Beauty - 2024 ">
            <a:extLst>
              <a:ext uri="{FF2B5EF4-FFF2-40B4-BE49-F238E27FC236}">
                <a16:creationId xmlns:a16="http://schemas.microsoft.com/office/drawing/2014/main" id="{7A727934-E5BF-1146-00F0-58A96E45672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8A742E4D-9207-03F3-2749-1A4C1023D6B7}"/>
              </a:ext>
            </a:extLst>
          </p:cNvPr>
          <p:cNvSpPr txBox="1"/>
          <p:nvPr/>
        </p:nvSpPr>
        <p:spPr>
          <a:xfrm>
            <a:off x="-504" y="6509450"/>
            <a:ext cx="901958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For additional guidance and questions, please contact the CTSI Policy Team at: policy@tsi.org.uk</a:t>
            </a:r>
          </a:p>
        </p:txBody>
      </p:sp>
      <p:grpSp>
        <p:nvGrpSpPr>
          <p:cNvPr id="8" name="Group 7">
            <a:extLst>
              <a:ext uri="{FF2B5EF4-FFF2-40B4-BE49-F238E27FC236}">
                <a16:creationId xmlns:a16="http://schemas.microsoft.com/office/drawing/2014/main" id="{EA6F0A38-215A-711C-82B1-C005F16243CB}"/>
              </a:ext>
            </a:extLst>
          </p:cNvPr>
          <p:cNvGrpSpPr/>
          <p:nvPr/>
        </p:nvGrpSpPr>
        <p:grpSpPr>
          <a:xfrm>
            <a:off x="8235600" y="0"/>
            <a:ext cx="3956400" cy="1158815"/>
            <a:chOff x="229405" y="5242481"/>
            <a:chExt cx="3956400" cy="1158815"/>
          </a:xfrm>
        </p:grpSpPr>
        <p:pic>
          <p:nvPicPr>
            <p:cNvPr id="9" name="Picture 12" descr="CTSI branding, graphic design and website design by Frontmedia">
              <a:extLst>
                <a:ext uri="{FF2B5EF4-FFF2-40B4-BE49-F238E27FC236}">
                  <a16:creationId xmlns:a16="http://schemas.microsoft.com/office/drawing/2014/main" id="{7E4BE539-9C8C-3C71-732E-2D905E3E1C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900" b="27344"/>
            <a:stretch>
              <a:fillRect/>
            </a:stretch>
          </p:blipFill>
          <p:spPr bwMode="auto">
            <a:xfrm>
              <a:off x="2140829" y="5465598"/>
              <a:ext cx="2044976" cy="9356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0542055-93F5-FD36-EF2E-2BDFECB16C38}"/>
                </a:ext>
              </a:extLst>
            </p:cNvPr>
            <p:cNvPicPr>
              <a:picLocks noChangeAspect="1"/>
            </p:cNvPicPr>
            <p:nvPr/>
          </p:nvPicPr>
          <p:blipFill>
            <a:blip r:embed="rId3"/>
            <a:stretch>
              <a:fillRect/>
            </a:stretch>
          </p:blipFill>
          <p:spPr>
            <a:xfrm>
              <a:off x="229405" y="5242481"/>
              <a:ext cx="1911424" cy="1147833"/>
            </a:xfrm>
            <a:prstGeom prst="rect">
              <a:avLst/>
            </a:prstGeom>
          </p:spPr>
        </p:pic>
      </p:grpSp>
    </p:spTree>
    <p:extLst>
      <p:ext uri="{BB962C8B-B14F-4D97-AF65-F5344CB8AC3E}">
        <p14:creationId xmlns:p14="http://schemas.microsoft.com/office/powerpoint/2010/main" val="1569986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9C25E69-5425-AFC0-4B90-EBCE0C401BC7}"/>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28804CDB-EAC3-2A17-E6DE-4E334202625E}"/>
              </a:ext>
            </a:extLst>
          </p:cNvPr>
          <p:cNvSpPr txBox="1"/>
          <p:nvPr/>
        </p:nvSpPr>
        <p:spPr>
          <a:xfrm>
            <a:off x="1230923" y="931985"/>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6B55CEF0-F244-A845-5893-991881B3F9D1}"/>
              </a:ext>
            </a:extLst>
          </p:cNvPr>
          <p:cNvSpPr txBox="1"/>
          <p:nvPr/>
        </p:nvSpPr>
        <p:spPr>
          <a:xfrm>
            <a:off x="1856509" y="2576945"/>
            <a:ext cx="184731" cy="369332"/>
          </a:xfrm>
          <a:prstGeom prst="rect">
            <a:avLst/>
          </a:prstGeom>
          <a:noFill/>
        </p:spPr>
        <p:txBody>
          <a:bodyPr wrap="none" rtlCol="0">
            <a:spAutoFit/>
          </a:bodyPr>
          <a:lstStyle/>
          <a:p>
            <a:endParaRPr lang="en-US" dirty="0"/>
          </a:p>
        </p:txBody>
      </p:sp>
      <p:sp>
        <p:nvSpPr>
          <p:cNvPr id="3" name="Rectangle 2">
            <a:extLst>
              <a:ext uri="{FF2B5EF4-FFF2-40B4-BE49-F238E27FC236}">
                <a16:creationId xmlns:a16="http://schemas.microsoft.com/office/drawing/2014/main" id="{5C9EE3CE-278B-BB66-F2CD-D38681021BEE}"/>
              </a:ext>
            </a:extLst>
          </p:cNvPr>
          <p:cNvSpPr/>
          <p:nvPr/>
        </p:nvSpPr>
        <p:spPr>
          <a:xfrm>
            <a:off x="-504" y="0"/>
            <a:ext cx="5874327" cy="68580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4800" b="1" dirty="0">
              <a:latin typeface="+mj-lt"/>
            </a:endParaRPr>
          </a:p>
        </p:txBody>
      </p:sp>
      <p:sp>
        <p:nvSpPr>
          <p:cNvPr id="4" name="object 6" descr="$PPTXTitle">
            <a:extLst>
              <a:ext uri="{FF2B5EF4-FFF2-40B4-BE49-F238E27FC236}">
                <a16:creationId xmlns:a16="http://schemas.microsoft.com/office/drawing/2014/main" id="{B57C5D08-83AB-A94F-60A7-782FF3492759}"/>
              </a:ext>
            </a:extLst>
          </p:cNvPr>
          <p:cNvSpPr txBox="1">
            <a:spLocks noGrp="1"/>
          </p:cNvSpPr>
          <p:nvPr>
            <p:ph type="title"/>
          </p:nvPr>
        </p:nvSpPr>
        <p:spPr>
          <a:xfrm>
            <a:off x="638599" y="2699985"/>
            <a:ext cx="4806237" cy="1379673"/>
          </a:xfrm>
          <a:prstGeom prst="rect">
            <a:avLst/>
          </a:prstGeom>
        </p:spPr>
        <p:txBody>
          <a:bodyPr vert="horz" wrap="square" lIns="0" tIns="331470" rIns="0" bIns="0" rtlCol="0">
            <a:spAutoFit/>
          </a:bodyPr>
          <a:lstStyle/>
          <a:p>
            <a:pPr marL="12700" marR="5080">
              <a:lnSpc>
                <a:spcPct val="74700"/>
              </a:lnSpc>
              <a:spcBef>
                <a:spcPts val="2610"/>
              </a:spcBef>
            </a:pPr>
            <a:r>
              <a:rPr lang="en-GB" b="1" spc="-180" dirty="0">
                <a:solidFill>
                  <a:srgbClr val="FFFFFF"/>
                </a:solidFill>
              </a:rPr>
              <a:t>Core Educational Material</a:t>
            </a:r>
            <a:endParaRPr b="1" dirty="0"/>
          </a:p>
        </p:txBody>
      </p:sp>
      <p:sp>
        <p:nvSpPr>
          <p:cNvPr id="7" name="AutoShape 4" descr="The Cost of Beauty - 2024 ">
            <a:extLst>
              <a:ext uri="{FF2B5EF4-FFF2-40B4-BE49-F238E27FC236}">
                <a16:creationId xmlns:a16="http://schemas.microsoft.com/office/drawing/2014/main" id="{D15C7B17-9877-3762-B4C0-2B97C0A6C4B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 name="Picture 18" descr="Group of adults sitting in circle">
            <a:extLst>
              <a:ext uri="{FF2B5EF4-FFF2-40B4-BE49-F238E27FC236}">
                <a16:creationId xmlns:a16="http://schemas.microsoft.com/office/drawing/2014/main" id="{602F079F-1B97-4AF9-12A2-F1C94A4800F7}"/>
              </a:ext>
            </a:extLst>
          </p:cNvPr>
          <p:cNvPicPr>
            <a:picLocks noChangeAspect="1"/>
          </p:cNvPicPr>
          <p:nvPr/>
        </p:nvPicPr>
        <p:blipFill>
          <a:blip r:embed="rId2"/>
          <a:stretch>
            <a:fillRect/>
          </a:stretch>
        </p:blipFill>
        <p:spPr>
          <a:xfrm>
            <a:off x="7730836" y="1371868"/>
            <a:ext cx="4169228" cy="2779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descr="Rear view of student raising hand in class">
            <a:extLst>
              <a:ext uri="{FF2B5EF4-FFF2-40B4-BE49-F238E27FC236}">
                <a16:creationId xmlns:a16="http://schemas.microsoft.com/office/drawing/2014/main" id="{DEB60BE4-DA25-6B45-9AD0-E490DE59D30D}"/>
              </a:ext>
            </a:extLst>
          </p:cNvPr>
          <p:cNvPicPr>
            <a:picLocks noChangeAspect="1"/>
          </p:cNvPicPr>
          <p:nvPr/>
        </p:nvPicPr>
        <p:blipFill>
          <a:blip r:embed="rId3"/>
          <a:stretch>
            <a:fillRect/>
          </a:stretch>
        </p:blipFill>
        <p:spPr>
          <a:xfrm>
            <a:off x="6318177" y="3429000"/>
            <a:ext cx="4169229" cy="2779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a:extLst>
              <a:ext uri="{FF2B5EF4-FFF2-40B4-BE49-F238E27FC236}">
                <a16:creationId xmlns:a16="http://schemas.microsoft.com/office/drawing/2014/main" id="{7F577910-ADE4-1BFA-4168-17B1F396F137}"/>
              </a:ext>
            </a:extLst>
          </p:cNvPr>
          <p:cNvGrpSpPr/>
          <p:nvPr/>
        </p:nvGrpSpPr>
        <p:grpSpPr>
          <a:xfrm>
            <a:off x="8235600" y="0"/>
            <a:ext cx="3956400" cy="1158815"/>
            <a:chOff x="229405" y="5242481"/>
            <a:chExt cx="3956400" cy="1158815"/>
          </a:xfrm>
        </p:grpSpPr>
        <p:pic>
          <p:nvPicPr>
            <p:cNvPr id="8" name="Picture 12" descr="CTSI branding, graphic design and website design by Frontmedia">
              <a:extLst>
                <a:ext uri="{FF2B5EF4-FFF2-40B4-BE49-F238E27FC236}">
                  <a16:creationId xmlns:a16="http://schemas.microsoft.com/office/drawing/2014/main" id="{96AB8DAF-27FF-124B-5DC7-44DBC11FB2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900" b="27344"/>
            <a:stretch>
              <a:fillRect/>
            </a:stretch>
          </p:blipFill>
          <p:spPr bwMode="auto">
            <a:xfrm>
              <a:off x="2140829" y="5465598"/>
              <a:ext cx="2044976" cy="9356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D6A7ED4-C823-2CDB-8067-D9CE8AF2A041}"/>
                </a:ext>
              </a:extLst>
            </p:cNvPr>
            <p:cNvPicPr>
              <a:picLocks noChangeAspect="1"/>
            </p:cNvPicPr>
            <p:nvPr/>
          </p:nvPicPr>
          <p:blipFill>
            <a:blip r:embed="rId5"/>
            <a:stretch>
              <a:fillRect/>
            </a:stretch>
          </p:blipFill>
          <p:spPr>
            <a:xfrm>
              <a:off x="229405" y="5242481"/>
              <a:ext cx="1911424" cy="1147833"/>
            </a:xfrm>
            <a:prstGeom prst="rect">
              <a:avLst/>
            </a:prstGeom>
          </p:spPr>
        </p:pic>
      </p:grpSp>
    </p:spTree>
    <p:extLst>
      <p:ext uri="{BB962C8B-B14F-4D97-AF65-F5344CB8AC3E}">
        <p14:creationId xmlns:p14="http://schemas.microsoft.com/office/powerpoint/2010/main" val="1679153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385F6B8-BDCF-075C-13DD-74F969CA21DD}"/>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AF95E904-BF76-6714-BBD8-A7F9539C54C6}"/>
              </a:ext>
            </a:extLst>
          </p:cNvPr>
          <p:cNvSpPr txBox="1"/>
          <p:nvPr/>
        </p:nvSpPr>
        <p:spPr>
          <a:xfrm>
            <a:off x="1230923" y="931985"/>
            <a:ext cx="184731" cy="369332"/>
          </a:xfrm>
          <a:prstGeom prst="rect">
            <a:avLst/>
          </a:prstGeom>
          <a:noFill/>
        </p:spPr>
        <p:txBody>
          <a:bodyPr wrap="none" rtlCol="0">
            <a:spAutoFit/>
          </a:bodyPr>
          <a:lstStyle/>
          <a:p>
            <a:endParaRPr lang="en-US" dirty="0"/>
          </a:p>
        </p:txBody>
      </p:sp>
      <p:sp>
        <p:nvSpPr>
          <p:cNvPr id="25" name="TextBox 24">
            <a:extLst>
              <a:ext uri="{FF2B5EF4-FFF2-40B4-BE49-F238E27FC236}">
                <a16:creationId xmlns:a16="http://schemas.microsoft.com/office/drawing/2014/main" id="{B9F8B448-8C6B-DE7F-4AD7-E7B759AF8307}"/>
              </a:ext>
            </a:extLst>
          </p:cNvPr>
          <p:cNvSpPr txBox="1"/>
          <p:nvPr/>
        </p:nvSpPr>
        <p:spPr>
          <a:xfrm>
            <a:off x="472345" y="369332"/>
            <a:ext cx="7638782" cy="584775"/>
          </a:xfrm>
          <a:prstGeom prst="rect">
            <a:avLst/>
          </a:prstGeom>
          <a:noFill/>
        </p:spPr>
        <p:txBody>
          <a:bodyPr wrap="square" rtlCol="0">
            <a:spAutoFit/>
          </a:bodyPr>
          <a:lstStyle/>
          <a:p>
            <a:r>
              <a:rPr lang="en-US" sz="3200" b="1" dirty="0">
                <a:solidFill>
                  <a:schemeClr val="accent5">
                    <a:lumMod val="75000"/>
                  </a:schemeClr>
                </a:solidFill>
                <a:latin typeface="Arial" panose="020B0604020202020204" pitchFamily="34" charset="0"/>
                <a:cs typeface="Arial" panose="020B0604020202020204" pitchFamily="34" charset="0"/>
              </a:rPr>
              <a:t>Core Educational Material</a:t>
            </a:r>
          </a:p>
        </p:txBody>
      </p:sp>
      <p:sp>
        <p:nvSpPr>
          <p:cNvPr id="5" name="Rectangle 3">
            <a:extLst>
              <a:ext uri="{FF2B5EF4-FFF2-40B4-BE49-F238E27FC236}">
                <a16:creationId xmlns:a16="http://schemas.microsoft.com/office/drawing/2014/main" id="{4DB9D4A3-025D-EC64-2524-18894061B35A}"/>
              </a:ext>
            </a:extLst>
          </p:cNvPr>
          <p:cNvSpPr>
            <a:spLocks noChangeArrowheads="1"/>
          </p:cNvSpPr>
          <p:nvPr/>
        </p:nvSpPr>
        <p:spPr bwMode="auto">
          <a:xfrm>
            <a:off x="472345" y="1237459"/>
            <a:ext cx="5229955" cy="59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1600" dirty="0">
                <a:solidFill>
                  <a:schemeClr val="bg1"/>
                </a:solidFill>
                <a:latin typeface="Arial" panose="020B0604020202020204" pitchFamily="34" charset="0"/>
                <a:cs typeface="Arial" panose="020B0604020202020204" pitchFamily="34" charset="0"/>
              </a:rPr>
              <a:t>This toolkit contains a set of core educational resources that can be used together or independently depending on the audience and setting.</a:t>
            </a:r>
          </a:p>
          <a:p>
            <a:endParaRPr lang="en-GB" sz="1600" dirty="0">
              <a:solidFill>
                <a:schemeClr val="bg1"/>
              </a:solidFill>
              <a:latin typeface="Arial" panose="020B0604020202020204" pitchFamily="34" charset="0"/>
              <a:cs typeface="Arial" panose="020B0604020202020204" pitchFamily="34" charset="0"/>
            </a:endParaRPr>
          </a:p>
          <a:p>
            <a:r>
              <a:rPr lang="en-GB" sz="1600" dirty="0">
                <a:solidFill>
                  <a:schemeClr val="bg1"/>
                </a:solidFill>
                <a:latin typeface="Arial" panose="020B0604020202020204" pitchFamily="34" charset="0"/>
                <a:cs typeface="Arial" panose="020B0604020202020204" pitchFamily="34" charset="0"/>
              </a:rPr>
              <a:t>The materials are designed to support structured sessions, informal discussions and awareness raising activities.</a:t>
            </a:r>
          </a:p>
          <a:p>
            <a:endParaRPr lang="en-GB" sz="1600" dirty="0">
              <a:solidFill>
                <a:schemeClr val="bg1"/>
              </a:solidFill>
              <a:latin typeface="Arial" panose="020B0604020202020204" pitchFamily="34" charset="0"/>
              <a:cs typeface="Arial" panose="020B0604020202020204" pitchFamily="34" charset="0"/>
            </a:endParaRPr>
          </a:p>
          <a:p>
            <a:r>
              <a:rPr lang="en-GB" sz="1600" dirty="0">
                <a:solidFill>
                  <a:schemeClr val="bg1"/>
                </a:solidFill>
                <a:latin typeface="Arial" panose="020B0604020202020204" pitchFamily="34" charset="0"/>
                <a:cs typeface="Arial" panose="020B0604020202020204" pitchFamily="34" charset="0"/>
              </a:rPr>
              <a:t>They include detailed factsheets, myth busting content and clear answers to common consumer questions.</a:t>
            </a:r>
          </a:p>
          <a:p>
            <a:endParaRPr lang="en-GB" sz="1600" dirty="0">
              <a:solidFill>
                <a:schemeClr val="bg1"/>
              </a:solidFill>
              <a:latin typeface="Arial" panose="020B0604020202020204" pitchFamily="34" charset="0"/>
              <a:cs typeface="Arial" panose="020B0604020202020204" pitchFamily="34" charset="0"/>
            </a:endParaRPr>
          </a:p>
          <a:p>
            <a:r>
              <a:rPr lang="en-GB" sz="1600" dirty="0">
                <a:solidFill>
                  <a:schemeClr val="bg1"/>
                </a:solidFill>
              </a:rPr>
              <a:t>All of our educational materials are available in Welsh, Arabic, Punjabi and Urdu, recognising that some products, particularly skin lightening products, are more commonly marketed to and used within certain Black, Asian and minority ethnic communities, and that clear information needs to be accessible in the languages people use.</a:t>
            </a:r>
          </a:p>
          <a:p>
            <a:endParaRPr lang="en-GB" sz="1600" dirty="0">
              <a:solidFill>
                <a:schemeClr val="bg1"/>
              </a:solidFill>
            </a:endParaRPr>
          </a:p>
          <a:p>
            <a:r>
              <a:rPr lang="en-US" sz="1600" dirty="0">
                <a:solidFill>
                  <a:schemeClr val="bg1"/>
                </a:solidFill>
              </a:rPr>
              <a:t>You can find these resources in the </a:t>
            </a:r>
            <a:r>
              <a:rPr lang="en-US" sz="1600" dirty="0">
                <a:solidFill>
                  <a:schemeClr val="accent5">
                    <a:lumMod val="75000"/>
                  </a:schemeClr>
                </a:solidFill>
              </a:rPr>
              <a:t>‘</a:t>
            </a:r>
            <a:r>
              <a:rPr lang="en-US" sz="1600" b="1" dirty="0">
                <a:solidFill>
                  <a:schemeClr val="accent5">
                    <a:lumMod val="75000"/>
                  </a:schemeClr>
                </a:solidFill>
              </a:rPr>
              <a:t>Consumer Factsheets</a:t>
            </a:r>
            <a:r>
              <a:rPr lang="en-US" sz="1600" dirty="0">
                <a:solidFill>
                  <a:schemeClr val="accent5">
                    <a:lumMod val="75000"/>
                  </a:schemeClr>
                </a:solidFill>
              </a:rPr>
              <a:t>’ </a:t>
            </a:r>
            <a:r>
              <a:rPr lang="en-US" sz="1600" dirty="0">
                <a:solidFill>
                  <a:schemeClr val="bg1"/>
                </a:solidFill>
              </a:rPr>
              <a:t>folder.</a:t>
            </a:r>
          </a:p>
          <a:p>
            <a:endParaRPr lang="en-GB" sz="1600" dirty="0">
              <a:solidFill>
                <a:schemeClr val="bg1"/>
              </a:solidFill>
            </a:endParaRPr>
          </a:p>
          <a:p>
            <a:endParaRPr lang="en-GB" sz="2400"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4FDFD42-745F-B19C-7C96-7792D3D6FD6C}"/>
              </a:ext>
            </a:extLst>
          </p:cNvPr>
          <p:cNvPicPr>
            <a:picLocks noChangeAspect="1"/>
          </p:cNvPicPr>
          <p:nvPr/>
        </p:nvPicPr>
        <p:blipFill>
          <a:blip r:embed="rId2"/>
          <a:stretch>
            <a:fillRect/>
          </a:stretch>
        </p:blipFill>
        <p:spPr>
          <a:xfrm>
            <a:off x="8358098" y="2939598"/>
            <a:ext cx="2489774" cy="3525665"/>
          </a:xfrm>
          <a:prstGeom prst="rect">
            <a:avLst/>
          </a:prstGeom>
        </p:spPr>
      </p:pic>
      <p:pic>
        <p:nvPicPr>
          <p:cNvPr id="9" name="Picture 8" descr="A close-up of a person's mouth&#10;&#10;AI-generated content may be incorrect.">
            <a:extLst>
              <a:ext uri="{FF2B5EF4-FFF2-40B4-BE49-F238E27FC236}">
                <a16:creationId xmlns:a16="http://schemas.microsoft.com/office/drawing/2014/main" id="{E1882F7B-D6E5-10A3-FB42-809A42BC80D9}"/>
              </a:ext>
            </a:extLst>
          </p:cNvPr>
          <p:cNvPicPr>
            <a:picLocks noChangeAspect="1"/>
          </p:cNvPicPr>
          <p:nvPr/>
        </p:nvPicPr>
        <p:blipFill>
          <a:blip r:embed="rId3"/>
          <a:stretch>
            <a:fillRect/>
          </a:stretch>
        </p:blipFill>
        <p:spPr>
          <a:xfrm>
            <a:off x="7522878" y="1369056"/>
            <a:ext cx="3324994" cy="1876572"/>
          </a:xfrm>
          <a:prstGeom prst="rect">
            <a:avLst/>
          </a:prstGeom>
        </p:spPr>
      </p:pic>
      <p:pic>
        <p:nvPicPr>
          <p:cNvPr id="10" name="Picture 9" descr="A poster of a person with a bandage on her head&#10;&#10;AI-generated content may be incorrect.">
            <a:extLst>
              <a:ext uri="{FF2B5EF4-FFF2-40B4-BE49-F238E27FC236}">
                <a16:creationId xmlns:a16="http://schemas.microsoft.com/office/drawing/2014/main" id="{752AED2B-E2B8-7537-70C5-8A5D4D599B18}"/>
              </a:ext>
            </a:extLst>
          </p:cNvPr>
          <p:cNvPicPr>
            <a:picLocks noChangeAspect="1"/>
          </p:cNvPicPr>
          <p:nvPr/>
        </p:nvPicPr>
        <p:blipFill>
          <a:blip r:embed="rId4"/>
          <a:stretch>
            <a:fillRect/>
          </a:stretch>
        </p:blipFill>
        <p:spPr>
          <a:xfrm>
            <a:off x="5914778" y="1237459"/>
            <a:ext cx="2377346" cy="3404277"/>
          </a:xfrm>
          <a:prstGeom prst="rect">
            <a:avLst/>
          </a:prstGeom>
        </p:spPr>
      </p:pic>
      <p:pic>
        <p:nvPicPr>
          <p:cNvPr id="11" name="Picture 10" descr="A poster of a person's nails&#10;&#10;AI-generated content may be incorrect.">
            <a:extLst>
              <a:ext uri="{FF2B5EF4-FFF2-40B4-BE49-F238E27FC236}">
                <a16:creationId xmlns:a16="http://schemas.microsoft.com/office/drawing/2014/main" id="{CE55F958-575D-4948-AC03-2AFFE8FCE98B}"/>
              </a:ext>
            </a:extLst>
          </p:cNvPr>
          <p:cNvPicPr>
            <a:picLocks noChangeAspect="1"/>
          </p:cNvPicPr>
          <p:nvPr/>
        </p:nvPicPr>
        <p:blipFill>
          <a:blip r:embed="rId5"/>
          <a:stretch>
            <a:fillRect/>
          </a:stretch>
        </p:blipFill>
        <p:spPr>
          <a:xfrm>
            <a:off x="6125356" y="3245628"/>
            <a:ext cx="2232742" cy="3189631"/>
          </a:xfrm>
          <a:prstGeom prst="rect">
            <a:avLst/>
          </a:prstGeom>
        </p:spPr>
      </p:pic>
      <p:grpSp>
        <p:nvGrpSpPr>
          <p:cNvPr id="3" name="Group 2">
            <a:extLst>
              <a:ext uri="{FF2B5EF4-FFF2-40B4-BE49-F238E27FC236}">
                <a16:creationId xmlns:a16="http://schemas.microsoft.com/office/drawing/2014/main" id="{54894FD3-16A2-E811-E9E5-29D7F2CC6D15}"/>
              </a:ext>
            </a:extLst>
          </p:cNvPr>
          <p:cNvGrpSpPr/>
          <p:nvPr/>
        </p:nvGrpSpPr>
        <p:grpSpPr>
          <a:xfrm>
            <a:off x="8235600" y="0"/>
            <a:ext cx="3956400" cy="1158815"/>
            <a:chOff x="229405" y="5242481"/>
            <a:chExt cx="3956400" cy="1158815"/>
          </a:xfrm>
        </p:grpSpPr>
        <p:pic>
          <p:nvPicPr>
            <p:cNvPr id="4" name="Picture 12" descr="CTSI branding, graphic design and website design by Frontmedia">
              <a:extLst>
                <a:ext uri="{FF2B5EF4-FFF2-40B4-BE49-F238E27FC236}">
                  <a16:creationId xmlns:a16="http://schemas.microsoft.com/office/drawing/2014/main" id="{34A36FEF-7281-A226-02D9-5310C87F01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900" b="27344"/>
            <a:stretch>
              <a:fillRect/>
            </a:stretch>
          </p:blipFill>
          <p:spPr bwMode="auto">
            <a:xfrm>
              <a:off x="2140829" y="5465598"/>
              <a:ext cx="2044976" cy="9356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583BE26-9B2D-6243-DD5D-1FF152C912C2}"/>
                </a:ext>
              </a:extLst>
            </p:cNvPr>
            <p:cNvPicPr>
              <a:picLocks noChangeAspect="1"/>
            </p:cNvPicPr>
            <p:nvPr/>
          </p:nvPicPr>
          <p:blipFill>
            <a:blip r:embed="rId7"/>
            <a:stretch>
              <a:fillRect/>
            </a:stretch>
          </p:blipFill>
          <p:spPr>
            <a:xfrm>
              <a:off x="229405" y="5242481"/>
              <a:ext cx="1911424" cy="1147833"/>
            </a:xfrm>
            <a:prstGeom prst="rect">
              <a:avLst/>
            </a:prstGeom>
          </p:spPr>
        </p:pic>
      </p:grpSp>
    </p:spTree>
    <p:extLst>
      <p:ext uri="{BB962C8B-B14F-4D97-AF65-F5344CB8AC3E}">
        <p14:creationId xmlns:p14="http://schemas.microsoft.com/office/powerpoint/2010/main" val="1399710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E6E4F0E-93F4-2950-3ABD-9E6EB6E98A85}"/>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B107780C-84C7-7C3D-6F2C-44D1B7E8D12C}"/>
              </a:ext>
            </a:extLst>
          </p:cNvPr>
          <p:cNvSpPr txBox="1"/>
          <p:nvPr/>
        </p:nvSpPr>
        <p:spPr>
          <a:xfrm>
            <a:off x="1230923" y="931985"/>
            <a:ext cx="184731" cy="369332"/>
          </a:xfrm>
          <a:prstGeom prst="rect">
            <a:avLst/>
          </a:prstGeom>
          <a:noFill/>
        </p:spPr>
        <p:txBody>
          <a:bodyPr wrap="none" rtlCol="0">
            <a:spAutoFit/>
          </a:bodyPr>
          <a:lstStyle/>
          <a:p>
            <a:endParaRPr lang="en-US" dirty="0"/>
          </a:p>
        </p:txBody>
      </p:sp>
      <p:sp>
        <p:nvSpPr>
          <p:cNvPr id="25" name="TextBox 24">
            <a:extLst>
              <a:ext uri="{FF2B5EF4-FFF2-40B4-BE49-F238E27FC236}">
                <a16:creationId xmlns:a16="http://schemas.microsoft.com/office/drawing/2014/main" id="{8262CB09-2821-D216-B4A7-606320C7E129}"/>
              </a:ext>
            </a:extLst>
          </p:cNvPr>
          <p:cNvSpPr txBox="1"/>
          <p:nvPr/>
        </p:nvSpPr>
        <p:spPr>
          <a:xfrm>
            <a:off x="553455" y="297431"/>
            <a:ext cx="7638782" cy="584775"/>
          </a:xfrm>
          <a:prstGeom prst="rect">
            <a:avLst/>
          </a:prstGeom>
          <a:noFill/>
        </p:spPr>
        <p:txBody>
          <a:bodyPr wrap="square" rtlCol="0">
            <a:spAutoFit/>
          </a:bodyPr>
          <a:lstStyle/>
          <a:p>
            <a:r>
              <a:rPr lang="en-US" sz="3200" b="1" dirty="0">
                <a:solidFill>
                  <a:schemeClr val="accent5">
                    <a:lumMod val="75000"/>
                  </a:schemeClr>
                </a:solidFill>
                <a:latin typeface="Arial" panose="020B0604020202020204" pitchFamily="34" charset="0"/>
                <a:cs typeface="Arial" panose="020B0604020202020204" pitchFamily="34" charset="0"/>
              </a:rPr>
              <a:t>Focus 1: Eyelash Lift Kits</a:t>
            </a:r>
          </a:p>
        </p:txBody>
      </p:sp>
      <p:sp>
        <p:nvSpPr>
          <p:cNvPr id="9" name="TextBox 8">
            <a:extLst>
              <a:ext uri="{FF2B5EF4-FFF2-40B4-BE49-F238E27FC236}">
                <a16:creationId xmlns:a16="http://schemas.microsoft.com/office/drawing/2014/main" id="{5D01A118-0BDA-4B60-18F5-F1A22206A30D}"/>
              </a:ext>
            </a:extLst>
          </p:cNvPr>
          <p:cNvSpPr txBox="1"/>
          <p:nvPr/>
        </p:nvSpPr>
        <p:spPr>
          <a:xfrm>
            <a:off x="553455" y="931985"/>
            <a:ext cx="7151130" cy="1754326"/>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a:spAutoFit/>
          </a:bodyPr>
          <a:lstStyle/>
          <a:p>
            <a:pPr>
              <a:buNone/>
            </a:pPr>
            <a:r>
              <a:rPr lang="en-GB" b="0" i="0" u="none" strike="noStrike" dirty="0">
                <a:solidFill>
                  <a:srgbClr val="000000"/>
                </a:solidFill>
                <a:effectLst/>
                <a:latin typeface="Arial" panose="020B0604020202020204" pitchFamily="34" charset="0"/>
                <a:cs typeface="Arial" panose="020B0604020202020204" pitchFamily="34" charset="0"/>
              </a:rPr>
              <a:t>Eyelash lift kits often contain strong chemical solutions designed for professional use. When used incorrectly or without training, these chemicals can cause burns to the eyelids and eyes, permanent eye damage and severe irritation. Many kits sold online lack proper instructions, safety warnings or accurate ingredient lists, increasing the risk of harm.</a:t>
            </a:r>
          </a:p>
        </p:txBody>
      </p:sp>
      <p:pic>
        <p:nvPicPr>
          <p:cNvPr id="11" name="Picture 10">
            <a:extLst>
              <a:ext uri="{FF2B5EF4-FFF2-40B4-BE49-F238E27FC236}">
                <a16:creationId xmlns:a16="http://schemas.microsoft.com/office/drawing/2014/main" id="{D83FC379-763F-BEC2-1193-60AD0DD1654C}"/>
              </a:ext>
            </a:extLst>
          </p:cNvPr>
          <p:cNvPicPr>
            <a:picLocks noChangeAspect="1"/>
          </p:cNvPicPr>
          <p:nvPr/>
        </p:nvPicPr>
        <p:blipFill>
          <a:blip r:embed="rId2"/>
          <a:stretch>
            <a:fillRect/>
          </a:stretch>
        </p:blipFill>
        <p:spPr>
          <a:xfrm>
            <a:off x="7916416" y="1301317"/>
            <a:ext cx="3854944" cy="5455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Eye with long eyelashes and text&#10;&#10;AI-generated content may be incorrect.">
            <a:extLst>
              <a:ext uri="{FF2B5EF4-FFF2-40B4-BE49-F238E27FC236}">
                <a16:creationId xmlns:a16="http://schemas.microsoft.com/office/drawing/2014/main" id="{856701A1-EAD3-FEE1-4A5D-256743AFA50D}"/>
              </a:ext>
            </a:extLst>
          </p:cNvPr>
          <p:cNvPicPr>
            <a:picLocks noChangeAspect="1"/>
          </p:cNvPicPr>
          <p:nvPr/>
        </p:nvPicPr>
        <p:blipFill>
          <a:blip r:embed="rId3"/>
          <a:stretch>
            <a:fillRect/>
          </a:stretch>
        </p:blipFill>
        <p:spPr>
          <a:xfrm>
            <a:off x="4234936" y="2823010"/>
            <a:ext cx="3429000"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A close-up of a eye&#10;&#10;AI-generated content may be incorrect.">
            <a:extLst>
              <a:ext uri="{FF2B5EF4-FFF2-40B4-BE49-F238E27FC236}">
                <a16:creationId xmlns:a16="http://schemas.microsoft.com/office/drawing/2014/main" id="{2DE22E38-3C2A-1301-C527-CAF17345A255}"/>
              </a:ext>
            </a:extLst>
          </p:cNvPr>
          <p:cNvPicPr>
            <a:picLocks noChangeAspect="1"/>
          </p:cNvPicPr>
          <p:nvPr/>
        </p:nvPicPr>
        <p:blipFill>
          <a:blip r:embed="rId4"/>
          <a:stretch>
            <a:fillRect/>
          </a:stretch>
        </p:blipFill>
        <p:spPr>
          <a:xfrm>
            <a:off x="553455" y="2823009"/>
            <a:ext cx="3429001" cy="3429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Group 1">
            <a:extLst>
              <a:ext uri="{FF2B5EF4-FFF2-40B4-BE49-F238E27FC236}">
                <a16:creationId xmlns:a16="http://schemas.microsoft.com/office/drawing/2014/main" id="{7EC6DEBC-36B8-7695-CE52-C383973D0B7A}"/>
              </a:ext>
            </a:extLst>
          </p:cNvPr>
          <p:cNvGrpSpPr/>
          <p:nvPr/>
        </p:nvGrpSpPr>
        <p:grpSpPr>
          <a:xfrm>
            <a:off x="8235600" y="0"/>
            <a:ext cx="3956400" cy="1158815"/>
            <a:chOff x="229405" y="5242481"/>
            <a:chExt cx="3956400" cy="1158815"/>
          </a:xfrm>
        </p:grpSpPr>
        <p:pic>
          <p:nvPicPr>
            <p:cNvPr id="3" name="Picture 12" descr="CTSI branding, graphic design and website design by Frontmedia">
              <a:extLst>
                <a:ext uri="{FF2B5EF4-FFF2-40B4-BE49-F238E27FC236}">
                  <a16:creationId xmlns:a16="http://schemas.microsoft.com/office/drawing/2014/main" id="{A78E6A0D-586F-CFF5-070F-19D25DCD636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900" b="27344"/>
            <a:stretch>
              <a:fillRect/>
            </a:stretch>
          </p:blipFill>
          <p:spPr bwMode="auto">
            <a:xfrm>
              <a:off x="2140829" y="5465598"/>
              <a:ext cx="2044976" cy="9356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9BDAEEA-57E6-2B27-9EC4-C38E4AD3A940}"/>
                </a:ext>
              </a:extLst>
            </p:cNvPr>
            <p:cNvPicPr>
              <a:picLocks noChangeAspect="1"/>
            </p:cNvPicPr>
            <p:nvPr/>
          </p:nvPicPr>
          <p:blipFill>
            <a:blip r:embed="rId6"/>
            <a:stretch>
              <a:fillRect/>
            </a:stretch>
          </p:blipFill>
          <p:spPr>
            <a:xfrm>
              <a:off x="229405" y="5242481"/>
              <a:ext cx="1911424" cy="1147833"/>
            </a:xfrm>
            <a:prstGeom prst="rect">
              <a:avLst/>
            </a:prstGeom>
          </p:spPr>
        </p:pic>
      </p:grpSp>
    </p:spTree>
    <p:extLst>
      <p:ext uri="{BB962C8B-B14F-4D97-AF65-F5344CB8AC3E}">
        <p14:creationId xmlns:p14="http://schemas.microsoft.com/office/powerpoint/2010/main" val="126928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BCE6604-93B5-53B2-BE3D-DBBFEB18E7C3}"/>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BBBC05E2-1DF6-6033-DCA1-CC0358B032F8}"/>
              </a:ext>
            </a:extLst>
          </p:cNvPr>
          <p:cNvSpPr txBox="1"/>
          <p:nvPr/>
        </p:nvSpPr>
        <p:spPr>
          <a:xfrm>
            <a:off x="1230923" y="931985"/>
            <a:ext cx="184731" cy="369332"/>
          </a:xfrm>
          <a:prstGeom prst="rect">
            <a:avLst/>
          </a:prstGeom>
          <a:noFill/>
        </p:spPr>
        <p:txBody>
          <a:bodyPr wrap="none" rtlCol="0">
            <a:spAutoFit/>
          </a:bodyPr>
          <a:lstStyle/>
          <a:p>
            <a:endParaRPr lang="en-US" dirty="0"/>
          </a:p>
        </p:txBody>
      </p:sp>
      <p:sp>
        <p:nvSpPr>
          <p:cNvPr id="25" name="TextBox 24">
            <a:extLst>
              <a:ext uri="{FF2B5EF4-FFF2-40B4-BE49-F238E27FC236}">
                <a16:creationId xmlns:a16="http://schemas.microsoft.com/office/drawing/2014/main" id="{4C1D62A7-E5B4-462F-6432-ADCBC3B168C5}"/>
              </a:ext>
            </a:extLst>
          </p:cNvPr>
          <p:cNvSpPr txBox="1"/>
          <p:nvPr/>
        </p:nvSpPr>
        <p:spPr>
          <a:xfrm>
            <a:off x="709339" y="379265"/>
            <a:ext cx="7638782" cy="584775"/>
          </a:xfrm>
          <a:prstGeom prst="rect">
            <a:avLst/>
          </a:prstGeom>
          <a:noFill/>
        </p:spPr>
        <p:txBody>
          <a:bodyPr wrap="square" rtlCol="0">
            <a:spAutoFit/>
          </a:bodyPr>
          <a:lstStyle/>
          <a:p>
            <a:r>
              <a:rPr lang="en-US" sz="3200" b="1" dirty="0">
                <a:solidFill>
                  <a:schemeClr val="accent5">
                    <a:lumMod val="75000"/>
                  </a:schemeClr>
                </a:solidFill>
                <a:latin typeface="Arial" panose="020B0604020202020204" pitchFamily="34" charset="0"/>
                <a:cs typeface="Arial" panose="020B0604020202020204" pitchFamily="34" charset="0"/>
              </a:rPr>
              <a:t>Focus 2: Nail Adhesives</a:t>
            </a:r>
          </a:p>
        </p:txBody>
      </p:sp>
      <p:sp>
        <p:nvSpPr>
          <p:cNvPr id="9" name="TextBox 8">
            <a:extLst>
              <a:ext uri="{FF2B5EF4-FFF2-40B4-BE49-F238E27FC236}">
                <a16:creationId xmlns:a16="http://schemas.microsoft.com/office/drawing/2014/main" id="{CECCB897-C814-22CC-D92D-4749FBB35434}"/>
              </a:ext>
            </a:extLst>
          </p:cNvPr>
          <p:cNvSpPr txBox="1"/>
          <p:nvPr/>
        </p:nvSpPr>
        <p:spPr>
          <a:xfrm>
            <a:off x="534452" y="1041142"/>
            <a:ext cx="7151130" cy="1754326"/>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a:spAutoFit/>
          </a:bodyPr>
          <a:lstStyle/>
          <a:p>
            <a:r>
              <a:rPr lang="en-GB" dirty="0">
                <a:solidFill>
                  <a:schemeClr val="bg1"/>
                </a:solidFill>
                <a:latin typeface="Arial" panose="020B0604020202020204" pitchFamily="34" charset="0"/>
                <a:cs typeface="Arial" panose="020B0604020202020204" pitchFamily="34" charset="0"/>
              </a:rPr>
              <a:t>Some nail adhesives sold for home use contain super strength glues similar to industrial products. These can bond skin instantly, cause burns and trigger allergic reactions.</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Injuries often occur when consumers attempt to remove false nails without understanding the risks or correct techniques.</a:t>
            </a:r>
          </a:p>
        </p:txBody>
      </p:sp>
      <p:pic>
        <p:nvPicPr>
          <p:cNvPr id="3" name="Picture 2" descr="A person getting her nails cut&#10;&#10;AI-generated content may be incorrect.">
            <a:extLst>
              <a:ext uri="{FF2B5EF4-FFF2-40B4-BE49-F238E27FC236}">
                <a16:creationId xmlns:a16="http://schemas.microsoft.com/office/drawing/2014/main" id="{B0B5B372-7733-AE6A-A32C-DD1B15C93563}"/>
              </a:ext>
            </a:extLst>
          </p:cNvPr>
          <p:cNvPicPr>
            <a:picLocks noChangeAspect="1"/>
          </p:cNvPicPr>
          <p:nvPr/>
        </p:nvPicPr>
        <p:blipFill>
          <a:blip r:embed="rId2"/>
          <a:stretch>
            <a:fillRect/>
          </a:stretch>
        </p:blipFill>
        <p:spPr>
          <a:xfrm>
            <a:off x="4339824" y="2950824"/>
            <a:ext cx="3467336" cy="3467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poster for a nail salon&#10;&#10;AI-generated content may be incorrect.">
            <a:extLst>
              <a:ext uri="{FF2B5EF4-FFF2-40B4-BE49-F238E27FC236}">
                <a16:creationId xmlns:a16="http://schemas.microsoft.com/office/drawing/2014/main" id="{5207E702-1850-3FBF-E5D5-C360466E5C83}"/>
              </a:ext>
            </a:extLst>
          </p:cNvPr>
          <p:cNvPicPr>
            <a:picLocks noChangeAspect="1"/>
          </p:cNvPicPr>
          <p:nvPr/>
        </p:nvPicPr>
        <p:blipFill>
          <a:blip r:embed="rId3"/>
          <a:stretch>
            <a:fillRect/>
          </a:stretch>
        </p:blipFill>
        <p:spPr>
          <a:xfrm>
            <a:off x="534452" y="2950824"/>
            <a:ext cx="3527911" cy="35279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BBF825A0-7D71-67FD-F7F6-269D90835E9C}"/>
              </a:ext>
            </a:extLst>
          </p:cNvPr>
          <p:cNvPicPr>
            <a:picLocks noChangeAspect="1"/>
          </p:cNvPicPr>
          <p:nvPr/>
        </p:nvPicPr>
        <p:blipFill>
          <a:blip r:embed="rId4"/>
          <a:stretch>
            <a:fillRect/>
          </a:stretch>
        </p:blipFill>
        <p:spPr>
          <a:xfrm>
            <a:off x="8077504" y="1158815"/>
            <a:ext cx="3920381" cy="55478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Group 1">
            <a:extLst>
              <a:ext uri="{FF2B5EF4-FFF2-40B4-BE49-F238E27FC236}">
                <a16:creationId xmlns:a16="http://schemas.microsoft.com/office/drawing/2014/main" id="{96EE4AF3-FC25-DBA6-A538-F5551A3A4A84}"/>
              </a:ext>
            </a:extLst>
          </p:cNvPr>
          <p:cNvGrpSpPr/>
          <p:nvPr/>
        </p:nvGrpSpPr>
        <p:grpSpPr>
          <a:xfrm>
            <a:off x="8235600" y="0"/>
            <a:ext cx="3956400" cy="1158815"/>
            <a:chOff x="229405" y="5242481"/>
            <a:chExt cx="3956400" cy="1158815"/>
          </a:xfrm>
        </p:grpSpPr>
        <p:pic>
          <p:nvPicPr>
            <p:cNvPr id="4" name="Picture 12" descr="CTSI branding, graphic design and website design by Frontmedia">
              <a:extLst>
                <a:ext uri="{FF2B5EF4-FFF2-40B4-BE49-F238E27FC236}">
                  <a16:creationId xmlns:a16="http://schemas.microsoft.com/office/drawing/2014/main" id="{2F1C4743-9C43-75DC-5F9A-328F76D194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900" b="27344"/>
            <a:stretch>
              <a:fillRect/>
            </a:stretch>
          </p:blipFill>
          <p:spPr bwMode="auto">
            <a:xfrm>
              <a:off x="2140829" y="5465598"/>
              <a:ext cx="2044976" cy="9356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7F8E5BD-E359-046C-E835-A880BA186145}"/>
                </a:ext>
              </a:extLst>
            </p:cNvPr>
            <p:cNvPicPr>
              <a:picLocks noChangeAspect="1"/>
            </p:cNvPicPr>
            <p:nvPr/>
          </p:nvPicPr>
          <p:blipFill>
            <a:blip r:embed="rId6"/>
            <a:stretch>
              <a:fillRect/>
            </a:stretch>
          </p:blipFill>
          <p:spPr>
            <a:xfrm>
              <a:off x="229405" y="5242481"/>
              <a:ext cx="1911424" cy="1147833"/>
            </a:xfrm>
            <a:prstGeom prst="rect">
              <a:avLst/>
            </a:prstGeom>
          </p:spPr>
        </p:pic>
      </p:grpSp>
    </p:spTree>
    <p:extLst>
      <p:ext uri="{BB962C8B-B14F-4D97-AF65-F5344CB8AC3E}">
        <p14:creationId xmlns:p14="http://schemas.microsoft.com/office/powerpoint/2010/main" val="514634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1AC5D23-9129-8C85-4FB7-65D8BFB7AD61}"/>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76D8D120-9BCB-527A-2B4E-6F158C54A62E}"/>
              </a:ext>
            </a:extLst>
          </p:cNvPr>
          <p:cNvSpPr txBox="1"/>
          <p:nvPr/>
        </p:nvSpPr>
        <p:spPr>
          <a:xfrm>
            <a:off x="1230923" y="931985"/>
            <a:ext cx="184731" cy="369332"/>
          </a:xfrm>
          <a:prstGeom prst="rect">
            <a:avLst/>
          </a:prstGeom>
          <a:noFill/>
        </p:spPr>
        <p:txBody>
          <a:bodyPr wrap="none" rtlCol="0">
            <a:spAutoFit/>
          </a:bodyPr>
          <a:lstStyle/>
          <a:p>
            <a:endParaRPr lang="en-US" dirty="0"/>
          </a:p>
        </p:txBody>
      </p:sp>
      <p:sp>
        <p:nvSpPr>
          <p:cNvPr id="25" name="TextBox 24">
            <a:extLst>
              <a:ext uri="{FF2B5EF4-FFF2-40B4-BE49-F238E27FC236}">
                <a16:creationId xmlns:a16="http://schemas.microsoft.com/office/drawing/2014/main" id="{7AD567D7-72FA-E042-B3B4-FE49FC4EC9F6}"/>
              </a:ext>
            </a:extLst>
          </p:cNvPr>
          <p:cNvSpPr txBox="1"/>
          <p:nvPr/>
        </p:nvSpPr>
        <p:spPr>
          <a:xfrm>
            <a:off x="553455" y="638212"/>
            <a:ext cx="7638782" cy="584775"/>
          </a:xfrm>
          <a:prstGeom prst="rect">
            <a:avLst/>
          </a:prstGeom>
          <a:noFill/>
        </p:spPr>
        <p:txBody>
          <a:bodyPr wrap="square" rtlCol="0">
            <a:spAutoFit/>
          </a:bodyPr>
          <a:lstStyle/>
          <a:p>
            <a:r>
              <a:rPr lang="en-US" sz="3200" b="1" dirty="0">
                <a:solidFill>
                  <a:schemeClr val="accent5">
                    <a:lumMod val="75000"/>
                  </a:schemeClr>
                </a:solidFill>
                <a:latin typeface="Arial" panose="020B0604020202020204" pitchFamily="34" charset="0"/>
                <a:cs typeface="Arial" panose="020B0604020202020204" pitchFamily="34" charset="0"/>
              </a:rPr>
              <a:t>Focus 3: Nasal Tanning Sprays</a:t>
            </a:r>
          </a:p>
        </p:txBody>
      </p:sp>
      <p:sp>
        <p:nvSpPr>
          <p:cNvPr id="9" name="TextBox 8">
            <a:extLst>
              <a:ext uri="{FF2B5EF4-FFF2-40B4-BE49-F238E27FC236}">
                <a16:creationId xmlns:a16="http://schemas.microsoft.com/office/drawing/2014/main" id="{2C377DD6-EA13-8F2F-BF2A-951222ABA8A1}"/>
              </a:ext>
            </a:extLst>
          </p:cNvPr>
          <p:cNvSpPr txBox="1"/>
          <p:nvPr/>
        </p:nvSpPr>
        <p:spPr>
          <a:xfrm>
            <a:off x="654588" y="1358980"/>
            <a:ext cx="7151130" cy="1477328"/>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a:spAutoFit/>
          </a:bodyPr>
          <a:lstStyle/>
          <a:p>
            <a:r>
              <a:rPr lang="en-GB" dirty="0">
                <a:solidFill>
                  <a:schemeClr val="bg1"/>
                </a:solidFill>
                <a:latin typeface="Arial" panose="020B0604020202020204" pitchFamily="34" charset="0"/>
                <a:cs typeface="Arial" panose="020B0604020202020204" pitchFamily="34" charset="0"/>
              </a:rPr>
              <a:t>Nasal tanning sprays are not authorised cosmetic products in the UK. They are inhaled directly into the body and may contain unapproved or unknown substances. Use of these products can irritate the airways and carry wider health risks that are not fully understood.</a:t>
            </a:r>
          </a:p>
        </p:txBody>
      </p:sp>
      <p:pic>
        <p:nvPicPr>
          <p:cNvPr id="4" name="Picture 3">
            <a:extLst>
              <a:ext uri="{FF2B5EF4-FFF2-40B4-BE49-F238E27FC236}">
                <a16:creationId xmlns:a16="http://schemas.microsoft.com/office/drawing/2014/main" id="{5517B438-BD02-2697-BB51-07B375B0822F}"/>
              </a:ext>
            </a:extLst>
          </p:cNvPr>
          <p:cNvPicPr>
            <a:picLocks noChangeAspect="1"/>
          </p:cNvPicPr>
          <p:nvPr/>
        </p:nvPicPr>
        <p:blipFill>
          <a:blip r:embed="rId2"/>
          <a:stretch>
            <a:fillRect/>
          </a:stretch>
        </p:blipFill>
        <p:spPr>
          <a:xfrm>
            <a:off x="8065677" y="1301317"/>
            <a:ext cx="3817374" cy="54020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oster for a spray&#10;&#10;AI-generated content may be incorrect.">
            <a:extLst>
              <a:ext uri="{FF2B5EF4-FFF2-40B4-BE49-F238E27FC236}">
                <a16:creationId xmlns:a16="http://schemas.microsoft.com/office/drawing/2014/main" id="{CFD2D4C8-CFAA-066C-8EC6-7130BAC3FE5F}"/>
              </a:ext>
            </a:extLst>
          </p:cNvPr>
          <p:cNvPicPr>
            <a:picLocks noChangeAspect="1"/>
          </p:cNvPicPr>
          <p:nvPr/>
        </p:nvPicPr>
        <p:blipFill>
          <a:blip r:embed="rId3"/>
          <a:stretch>
            <a:fillRect/>
          </a:stretch>
        </p:blipFill>
        <p:spPr>
          <a:xfrm>
            <a:off x="367811" y="2972221"/>
            <a:ext cx="3588974" cy="3588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lose-up of a person using a nasal spray&#10;&#10;AI-generated content may be incorrect.">
            <a:extLst>
              <a:ext uri="{FF2B5EF4-FFF2-40B4-BE49-F238E27FC236}">
                <a16:creationId xmlns:a16="http://schemas.microsoft.com/office/drawing/2014/main" id="{FE39A108-E5D5-D517-5C42-10076BCEABD1}"/>
              </a:ext>
            </a:extLst>
          </p:cNvPr>
          <p:cNvPicPr>
            <a:picLocks noChangeAspect="1"/>
          </p:cNvPicPr>
          <p:nvPr/>
        </p:nvPicPr>
        <p:blipFill>
          <a:blip r:embed="rId4"/>
          <a:stretch>
            <a:fillRect/>
          </a:stretch>
        </p:blipFill>
        <p:spPr>
          <a:xfrm>
            <a:off x="4216744" y="2972221"/>
            <a:ext cx="3588974" cy="3588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Group 1">
            <a:extLst>
              <a:ext uri="{FF2B5EF4-FFF2-40B4-BE49-F238E27FC236}">
                <a16:creationId xmlns:a16="http://schemas.microsoft.com/office/drawing/2014/main" id="{23E4DD94-7B62-8DF3-50C2-29A08D6DB63A}"/>
              </a:ext>
            </a:extLst>
          </p:cNvPr>
          <p:cNvGrpSpPr/>
          <p:nvPr/>
        </p:nvGrpSpPr>
        <p:grpSpPr>
          <a:xfrm>
            <a:off x="8235600" y="314"/>
            <a:ext cx="3956400" cy="1158815"/>
            <a:chOff x="229405" y="5242481"/>
            <a:chExt cx="3956400" cy="1158815"/>
          </a:xfrm>
        </p:grpSpPr>
        <p:pic>
          <p:nvPicPr>
            <p:cNvPr id="3" name="Picture 12" descr="CTSI branding, graphic design and website design by Frontmedia">
              <a:extLst>
                <a:ext uri="{FF2B5EF4-FFF2-40B4-BE49-F238E27FC236}">
                  <a16:creationId xmlns:a16="http://schemas.microsoft.com/office/drawing/2014/main" id="{C5C4D802-43DA-B988-9819-D7C5074F09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900" b="27344"/>
            <a:stretch>
              <a:fillRect/>
            </a:stretch>
          </p:blipFill>
          <p:spPr bwMode="auto">
            <a:xfrm>
              <a:off x="2140829" y="5465598"/>
              <a:ext cx="2044976" cy="935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87AAB59-A221-2F8E-6E95-FE847DD68348}"/>
                </a:ext>
              </a:extLst>
            </p:cNvPr>
            <p:cNvPicPr>
              <a:picLocks noChangeAspect="1"/>
            </p:cNvPicPr>
            <p:nvPr/>
          </p:nvPicPr>
          <p:blipFill>
            <a:blip r:embed="rId6"/>
            <a:stretch>
              <a:fillRect/>
            </a:stretch>
          </p:blipFill>
          <p:spPr>
            <a:xfrm>
              <a:off x="229405" y="5242481"/>
              <a:ext cx="1911424" cy="1147833"/>
            </a:xfrm>
            <a:prstGeom prst="rect">
              <a:avLst/>
            </a:prstGeom>
          </p:spPr>
        </p:pic>
      </p:grpSp>
    </p:spTree>
    <p:extLst>
      <p:ext uri="{BB962C8B-B14F-4D97-AF65-F5344CB8AC3E}">
        <p14:creationId xmlns:p14="http://schemas.microsoft.com/office/powerpoint/2010/main" val="131401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96E132-CCF3-A8F4-BBC3-E2E92235FF63}"/>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E41BFB35-9C63-905C-0A17-907A7AE09530}"/>
              </a:ext>
            </a:extLst>
          </p:cNvPr>
          <p:cNvSpPr txBox="1"/>
          <p:nvPr/>
        </p:nvSpPr>
        <p:spPr>
          <a:xfrm>
            <a:off x="1230923" y="931985"/>
            <a:ext cx="184731" cy="369332"/>
          </a:xfrm>
          <a:prstGeom prst="rect">
            <a:avLst/>
          </a:prstGeom>
          <a:noFill/>
        </p:spPr>
        <p:txBody>
          <a:bodyPr wrap="none" rtlCol="0">
            <a:spAutoFit/>
          </a:bodyPr>
          <a:lstStyle/>
          <a:p>
            <a:endParaRPr lang="en-US" dirty="0"/>
          </a:p>
        </p:txBody>
      </p:sp>
      <p:sp>
        <p:nvSpPr>
          <p:cNvPr id="25" name="TextBox 24">
            <a:extLst>
              <a:ext uri="{FF2B5EF4-FFF2-40B4-BE49-F238E27FC236}">
                <a16:creationId xmlns:a16="http://schemas.microsoft.com/office/drawing/2014/main" id="{1662D824-23CD-22ED-0607-D9C49FCF19A1}"/>
              </a:ext>
            </a:extLst>
          </p:cNvPr>
          <p:cNvSpPr txBox="1"/>
          <p:nvPr/>
        </p:nvSpPr>
        <p:spPr>
          <a:xfrm>
            <a:off x="553455" y="638212"/>
            <a:ext cx="7638782" cy="584775"/>
          </a:xfrm>
          <a:prstGeom prst="rect">
            <a:avLst/>
          </a:prstGeom>
          <a:noFill/>
        </p:spPr>
        <p:txBody>
          <a:bodyPr wrap="square" rtlCol="0">
            <a:spAutoFit/>
          </a:bodyPr>
          <a:lstStyle/>
          <a:p>
            <a:r>
              <a:rPr lang="en-US" sz="3200" b="1" dirty="0">
                <a:solidFill>
                  <a:schemeClr val="accent5">
                    <a:lumMod val="75000"/>
                  </a:schemeClr>
                </a:solidFill>
                <a:latin typeface="Arial" panose="020B0604020202020204" pitchFamily="34" charset="0"/>
                <a:cs typeface="Arial" panose="020B0604020202020204" pitchFamily="34" charset="0"/>
              </a:rPr>
              <a:t>Focus 4: Skin Lightening Products</a:t>
            </a:r>
          </a:p>
        </p:txBody>
      </p:sp>
      <p:pic>
        <p:nvPicPr>
          <p:cNvPr id="10" name="Picture 9" descr="A group of white containers with red text&#10;&#10;AI-generated content may be incorrect.">
            <a:extLst>
              <a:ext uri="{FF2B5EF4-FFF2-40B4-BE49-F238E27FC236}">
                <a16:creationId xmlns:a16="http://schemas.microsoft.com/office/drawing/2014/main" id="{68223D5D-8157-7F0B-5F9D-D3BF6C430E4D}"/>
              </a:ext>
            </a:extLst>
          </p:cNvPr>
          <p:cNvPicPr>
            <a:picLocks noChangeAspect="1"/>
          </p:cNvPicPr>
          <p:nvPr/>
        </p:nvPicPr>
        <p:blipFill>
          <a:blip r:embed="rId2"/>
          <a:stretch>
            <a:fillRect/>
          </a:stretch>
        </p:blipFill>
        <p:spPr>
          <a:xfrm>
            <a:off x="4420109" y="3825084"/>
            <a:ext cx="3624161" cy="20385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DB8D5F89-E8A8-CBFC-CAF0-72A937BD1226}"/>
              </a:ext>
            </a:extLst>
          </p:cNvPr>
          <p:cNvPicPr>
            <a:picLocks noChangeAspect="1"/>
          </p:cNvPicPr>
          <p:nvPr/>
        </p:nvPicPr>
        <p:blipFill>
          <a:blip r:embed="rId3"/>
          <a:stretch>
            <a:fillRect/>
          </a:stretch>
        </p:blipFill>
        <p:spPr>
          <a:xfrm>
            <a:off x="8264406" y="1301317"/>
            <a:ext cx="3765236" cy="53282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close-up of a person's face&#10;&#10;AI-generated content may be incorrect.">
            <a:extLst>
              <a:ext uri="{FF2B5EF4-FFF2-40B4-BE49-F238E27FC236}">
                <a16:creationId xmlns:a16="http://schemas.microsoft.com/office/drawing/2014/main" id="{AF8DCB84-7408-3DEE-4333-76E8166B0C8C}"/>
              </a:ext>
            </a:extLst>
          </p:cNvPr>
          <p:cNvPicPr>
            <a:picLocks noChangeAspect="1"/>
          </p:cNvPicPr>
          <p:nvPr/>
        </p:nvPicPr>
        <p:blipFill>
          <a:blip r:embed="rId4"/>
          <a:stretch>
            <a:fillRect/>
          </a:stretch>
        </p:blipFill>
        <p:spPr>
          <a:xfrm>
            <a:off x="4420105" y="1504739"/>
            <a:ext cx="3624165" cy="2038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A white paper with black text&#10;&#10;AI-generated content may be incorrect.">
            <a:extLst>
              <a:ext uri="{FF2B5EF4-FFF2-40B4-BE49-F238E27FC236}">
                <a16:creationId xmlns:a16="http://schemas.microsoft.com/office/drawing/2014/main" id="{3D77D4EA-D529-D8F6-4421-23A612E17FEE}"/>
              </a:ext>
            </a:extLst>
          </p:cNvPr>
          <p:cNvPicPr>
            <a:picLocks noChangeAspect="1"/>
          </p:cNvPicPr>
          <p:nvPr/>
        </p:nvPicPr>
        <p:blipFill>
          <a:blip r:embed="rId5"/>
          <a:stretch>
            <a:fillRect/>
          </a:stretch>
        </p:blipFill>
        <p:spPr>
          <a:xfrm>
            <a:off x="192096" y="4118857"/>
            <a:ext cx="3997237" cy="2038591"/>
          </a:xfrm>
          <a:prstGeom prst="rect">
            <a:avLst/>
          </a:prstGeom>
          <a:ln w="12700">
            <a:solidFill>
              <a:schemeClr val="bg1"/>
            </a:solidFill>
          </a:ln>
        </p:spPr>
      </p:pic>
      <p:sp>
        <p:nvSpPr>
          <p:cNvPr id="9" name="TextBox 8">
            <a:extLst>
              <a:ext uri="{FF2B5EF4-FFF2-40B4-BE49-F238E27FC236}">
                <a16:creationId xmlns:a16="http://schemas.microsoft.com/office/drawing/2014/main" id="{B2C55496-69A4-9184-EEFB-7F9BFF678129}"/>
              </a:ext>
            </a:extLst>
          </p:cNvPr>
          <p:cNvSpPr txBox="1"/>
          <p:nvPr/>
        </p:nvSpPr>
        <p:spPr>
          <a:xfrm>
            <a:off x="308098" y="1516760"/>
            <a:ext cx="3765235" cy="2308324"/>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a:spAutoFit/>
          </a:bodyPr>
          <a:lstStyle/>
          <a:p>
            <a:r>
              <a:rPr lang="en-GB" sz="1600" dirty="0">
                <a:solidFill>
                  <a:schemeClr val="bg1"/>
                </a:solidFill>
                <a:latin typeface="Arial" panose="020B0604020202020204" pitchFamily="34" charset="0"/>
                <a:cs typeface="Arial" panose="020B0604020202020204" pitchFamily="34" charset="0"/>
              </a:rPr>
              <a:t>Skin lightening creams are frequently found to contain illegal ingredients such as mercury or high strength steroids. These substances can damage the skin, disrupt hormone function and cause longer term health problems. Products are often poorly labelled or falsely marketed, making it difficult for consumers to identify the risks. </a:t>
            </a:r>
          </a:p>
        </p:txBody>
      </p:sp>
      <p:grpSp>
        <p:nvGrpSpPr>
          <p:cNvPr id="2" name="Group 1">
            <a:extLst>
              <a:ext uri="{FF2B5EF4-FFF2-40B4-BE49-F238E27FC236}">
                <a16:creationId xmlns:a16="http://schemas.microsoft.com/office/drawing/2014/main" id="{AC3C013C-E68D-42A3-4A5E-296B91F97A9E}"/>
              </a:ext>
            </a:extLst>
          </p:cNvPr>
          <p:cNvGrpSpPr/>
          <p:nvPr/>
        </p:nvGrpSpPr>
        <p:grpSpPr>
          <a:xfrm>
            <a:off x="8235600" y="0"/>
            <a:ext cx="3956400" cy="1158815"/>
            <a:chOff x="229405" y="5242481"/>
            <a:chExt cx="3956400" cy="1158815"/>
          </a:xfrm>
        </p:grpSpPr>
        <p:pic>
          <p:nvPicPr>
            <p:cNvPr id="3" name="Picture 12" descr="CTSI branding, graphic design and website design by Frontmedia">
              <a:extLst>
                <a:ext uri="{FF2B5EF4-FFF2-40B4-BE49-F238E27FC236}">
                  <a16:creationId xmlns:a16="http://schemas.microsoft.com/office/drawing/2014/main" id="{1A685BF7-3A20-F860-7C9B-CD290D66BCF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900" b="27344"/>
            <a:stretch>
              <a:fillRect/>
            </a:stretch>
          </p:blipFill>
          <p:spPr bwMode="auto">
            <a:xfrm>
              <a:off x="2140829" y="5465598"/>
              <a:ext cx="2044976" cy="9356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85168AE-2239-FA69-CCD1-95D24143C564}"/>
                </a:ext>
              </a:extLst>
            </p:cNvPr>
            <p:cNvPicPr>
              <a:picLocks noChangeAspect="1"/>
            </p:cNvPicPr>
            <p:nvPr/>
          </p:nvPicPr>
          <p:blipFill>
            <a:blip r:embed="rId7"/>
            <a:stretch>
              <a:fillRect/>
            </a:stretch>
          </p:blipFill>
          <p:spPr>
            <a:xfrm>
              <a:off x="229405" y="5242481"/>
              <a:ext cx="1911424" cy="1147833"/>
            </a:xfrm>
            <a:prstGeom prst="rect">
              <a:avLst/>
            </a:prstGeom>
          </p:spPr>
        </p:pic>
      </p:grpSp>
    </p:spTree>
    <p:extLst>
      <p:ext uri="{BB962C8B-B14F-4D97-AF65-F5344CB8AC3E}">
        <p14:creationId xmlns:p14="http://schemas.microsoft.com/office/powerpoint/2010/main" val="1243999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6339062-28DB-580A-A714-BF98BDF2E500}"/>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7CB92213-AFCA-74F6-DE5F-B7283148AC72}"/>
              </a:ext>
            </a:extLst>
          </p:cNvPr>
          <p:cNvSpPr txBox="1"/>
          <p:nvPr/>
        </p:nvSpPr>
        <p:spPr>
          <a:xfrm>
            <a:off x="1230923" y="931985"/>
            <a:ext cx="184731" cy="369332"/>
          </a:xfrm>
          <a:prstGeom prst="rect">
            <a:avLst/>
          </a:prstGeom>
          <a:noFill/>
        </p:spPr>
        <p:txBody>
          <a:bodyPr wrap="none" rtlCol="0">
            <a:spAutoFit/>
          </a:bodyPr>
          <a:lstStyle/>
          <a:p>
            <a:endParaRPr lang="en-US" dirty="0"/>
          </a:p>
        </p:txBody>
      </p:sp>
      <p:sp>
        <p:nvSpPr>
          <p:cNvPr id="25" name="TextBox 24">
            <a:extLst>
              <a:ext uri="{FF2B5EF4-FFF2-40B4-BE49-F238E27FC236}">
                <a16:creationId xmlns:a16="http://schemas.microsoft.com/office/drawing/2014/main" id="{0ED5FE07-54F7-403E-33E7-3BA0E10401E0}"/>
              </a:ext>
            </a:extLst>
          </p:cNvPr>
          <p:cNvSpPr txBox="1"/>
          <p:nvPr/>
        </p:nvSpPr>
        <p:spPr>
          <a:xfrm>
            <a:off x="553455" y="638212"/>
            <a:ext cx="7638782" cy="584775"/>
          </a:xfrm>
          <a:prstGeom prst="rect">
            <a:avLst/>
          </a:prstGeom>
          <a:noFill/>
        </p:spPr>
        <p:txBody>
          <a:bodyPr wrap="square" rtlCol="0">
            <a:spAutoFit/>
          </a:bodyPr>
          <a:lstStyle/>
          <a:p>
            <a:r>
              <a:rPr lang="en-US" sz="3200" b="1" dirty="0">
                <a:solidFill>
                  <a:schemeClr val="accent5">
                    <a:lumMod val="75000"/>
                  </a:schemeClr>
                </a:solidFill>
                <a:latin typeface="Arial" panose="020B0604020202020204" pitchFamily="34" charset="0"/>
                <a:cs typeface="Arial" panose="020B0604020202020204" pitchFamily="34" charset="0"/>
              </a:rPr>
              <a:t>Focus 5: Teeth Whitening</a:t>
            </a:r>
          </a:p>
        </p:txBody>
      </p:sp>
      <p:sp>
        <p:nvSpPr>
          <p:cNvPr id="3" name="Rectangle 2">
            <a:extLst>
              <a:ext uri="{FF2B5EF4-FFF2-40B4-BE49-F238E27FC236}">
                <a16:creationId xmlns:a16="http://schemas.microsoft.com/office/drawing/2014/main" id="{2B787C2D-DC2B-B222-0162-107B119DA7D6}"/>
              </a:ext>
            </a:extLst>
          </p:cNvPr>
          <p:cNvSpPr>
            <a:spLocks noChangeArrowheads="1"/>
          </p:cNvSpPr>
          <p:nvPr/>
        </p:nvSpPr>
        <p:spPr bwMode="auto">
          <a:xfrm>
            <a:off x="308098" y="1516760"/>
            <a:ext cx="7638782"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chemeClr val="bg1"/>
                </a:solidFill>
              </a:rPr>
              <a:t>Illegal teeth whitening kits for home use can cause burns and damage to gums. Make sure you know what you are buying - and who you are buying from. Always do your research, and always check the label. All teeth whitening kits for sale in the UK must display a UK-based manufacturer or importer’s details.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dirty="0">
              <a:solidFill>
                <a:schemeClr val="bg1"/>
              </a:solidFill>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chemeClr val="bg1"/>
                </a:solidFill>
              </a:rPr>
              <a:t>However, the best teeth whitening results will be achieved by visiting a registered dentist or dental hygienist working to a dentist’s prescription - with access to safe and effective teeth whitening products.</a:t>
            </a:r>
            <a:br>
              <a:rPr lang="en-US" altLang="en-US" sz="1600" dirty="0">
                <a:solidFill>
                  <a:schemeClr val="bg1"/>
                </a:solidFill>
              </a:rPr>
            </a:br>
            <a:endParaRPr lang="en-US" altLang="en-US" sz="1600" dirty="0">
              <a:solidFill>
                <a:schemeClr val="bg1"/>
              </a:solidFill>
            </a:endParaRPr>
          </a:p>
        </p:txBody>
      </p:sp>
      <p:pic>
        <p:nvPicPr>
          <p:cNvPr id="12" name="Picture 11">
            <a:extLst>
              <a:ext uri="{FF2B5EF4-FFF2-40B4-BE49-F238E27FC236}">
                <a16:creationId xmlns:a16="http://schemas.microsoft.com/office/drawing/2014/main" id="{ADB4DBB7-8E0C-1563-20D0-0F15EB8303A4}"/>
              </a:ext>
            </a:extLst>
          </p:cNvPr>
          <p:cNvPicPr>
            <a:picLocks noChangeAspect="1"/>
          </p:cNvPicPr>
          <p:nvPr/>
        </p:nvPicPr>
        <p:blipFill>
          <a:blip r:embed="rId2"/>
          <a:stretch>
            <a:fillRect/>
          </a:stretch>
        </p:blipFill>
        <p:spPr>
          <a:xfrm>
            <a:off x="8235600" y="1368815"/>
            <a:ext cx="3547976" cy="50208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A close-up of a person's teeth&#10;&#10;AI-generated content may be incorrect.">
            <a:extLst>
              <a:ext uri="{FF2B5EF4-FFF2-40B4-BE49-F238E27FC236}">
                <a16:creationId xmlns:a16="http://schemas.microsoft.com/office/drawing/2014/main" id="{8320EEF2-14DD-4144-B271-AAA1405845F0}"/>
              </a:ext>
            </a:extLst>
          </p:cNvPr>
          <p:cNvPicPr>
            <a:picLocks noChangeAspect="1"/>
          </p:cNvPicPr>
          <p:nvPr/>
        </p:nvPicPr>
        <p:blipFill>
          <a:blip r:embed="rId3"/>
          <a:stretch>
            <a:fillRect/>
          </a:stretch>
        </p:blipFill>
        <p:spPr>
          <a:xfrm>
            <a:off x="4316510" y="3851090"/>
            <a:ext cx="3630370" cy="20420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A close-up of a person's mouth&#10;&#10;AI-generated content may be incorrect.">
            <a:extLst>
              <a:ext uri="{FF2B5EF4-FFF2-40B4-BE49-F238E27FC236}">
                <a16:creationId xmlns:a16="http://schemas.microsoft.com/office/drawing/2014/main" id="{8624F02F-C4B7-14E3-F577-74F9DB6EA599}"/>
              </a:ext>
            </a:extLst>
          </p:cNvPr>
          <p:cNvPicPr>
            <a:picLocks noChangeAspect="1"/>
          </p:cNvPicPr>
          <p:nvPr/>
        </p:nvPicPr>
        <p:blipFill>
          <a:blip r:embed="rId4"/>
          <a:stretch>
            <a:fillRect/>
          </a:stretch>
        </p:blipFill>
        <p:spPr>
          <a:xfrm>
            <a:off x="468507" y="3851090"/>
            <a:ext cx="3658982" cy="20581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Group 1">
            <a:extLst>
              <a:ext uri="{FF2B5EF4-FFF2-40B4-BE49-F238E27FC236}">
                <a16:creationId xmlns:a16="http://schemas.microsoft.com/office/drawing/2014/main" id="{F751990D-2D67-7F60-544F-055D1E3FF7CC}"/>
              </a:ext>
            </a:extLst>
          </p:cNvPr>
          <p:cNvGrpSpPr/>
          <p:nvPr/>
        </p:nvGrpSpPr>
        <p:grpSpPr>
          <a:xfrm>
            <a:off x="8235600" y="-2135"/>
            <a:ext cx="3956400" cy="1158815"/>
            <a:chOff x="229405" y="5242481"/>
            <a:chExt cx="3956400" cy="1158815"/>
          </a:xfrm>
        </p:grpSpPr>
        <p:pic>
          <p:nvPicPr>
            <p:cNvPr id="4" name="Picture 12" descr="CTSI branding, graphic design and website design by Frontmedia">
              <a:extLst>
                <a:ext uri="{FF2B5EF4-FFF2-40B4-BE49-F238E27FC236}">
                  <a16:creationId xmlns:a16="http://schemas.microsoft.com/office/drawing/2014/main" id="{BC103E17-8B70-EB34-0DE7-C77A40CA96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900" b="27344"/>
            <a:stretch>
              <a:fillRect/>
            </a:stretch>
          </p:blipFill>
          <p:spPr bwMode="auto">
            <a:xfrm>
              <a:off x="2140829" y="5465598"/>
              <a:ext cx="2044976" cy="935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359DCA1-F11B-EA02-8059-08D6DB50CA38}"/>
                </a:ext>
              </a:extLst>
            </p:cNvPr>
            <p:cNvPicPr>
              <a:picLocks noChangeAspect="1"/>
            </p:cNvPicPr>
            <p:nvPr/>
          </p:nvPicPr>
          <p:blipFill>
            <a:blip r:embed="rId6"/>
            <a:stretch>
              <a:fillRect/>
            </a:stretch>
          </p:blipFill>
          <p:spPr>
            <a:xfrm>
              <a:off x="229405" y="5242481"/>
              <a:ext cx="1911424" cy="1147833"/>
            </a:xfrm>
            <a:prstGeom prst="rect">
              <a:avLst/>
            </a:prstGeom>
          </p:spPr>
        </p:pic>
      </p:grpSp>
    </p:spTree>
    <p:extLst>
      <p:ext uri="{BB962C8B-B14F-4D97-AF65-F5344CB8AC3E}">
        <p14:creationId xmlns:p14="http://schemas.microsoft.com/office/powerpoint/2010/main" val="120449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4FB1158-457D-44B1-8439-8E7DB39FC288}"/>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12BFCFD5-6FF9-20A1-0785-2C9D3155805D}"/>
              </a:ext>
            </a:extLst>
          </p:cNvPr>
          <p:cNvSpPr txBox="1"/>
          <p:nvPr/>
        </p:nvSpPr>
        <p:spPr>
          <a:xfrm>
            <a:off x="1230923" y="931985"/>
            <a:ext cx="184731" cy="369332"/>
          </a:xfrm>
          <a:prstGeom prst="rect">
            <a:avLst/>
          </a:prstGeom>
          <a:noFill/>
        </p:spPr>
        <p:txBody>
          <a:bodyPr wrap="none" rtlCol="0">
            <a:spAutoFit/>
          </a:bodyPr>
          <a:lstStyle/>
          <a:p>
            <a:endParaRPr lang="en-US" dirty="0">
              <a:solidFill>
                <a:srgbClr val="002060"/>
              </a:solidFill>
            </a:endParaRPr>
          </a:p>
        </p:txBody>
      </p:sp>
      <p:graphicFrame>
        <p:nvGraphicFramePr>
          <p:cNvPr id="2" name="Content Placeholder 7">
            <a:extLst>
              <a:ext uri="{FF2B5EF4-FFF2-40B4-BE49-F238E27FC236}">
                <a16:creationId xmlns:a16="http://schemas.microsoft.com/office/drawing/2014/main" id="{D0CE5297-E3D3-F316-E19C-90A3A5DAB420}"/>
              </a:ext>
            </a:extLst>
          </p:cNvPr>
          <p:cNvGraphicFramePr>
            <a:graphicFrameLocks noGrp="1"/>
          </p:cNvGraphicFramePr>
          <p:nvPr>
            <p:ph idx="1"/>
            <p:extLst>
              <p:ext uri="{D42A27DB-BD31-4B8C-83A1-F6EECF244321}">
                <p14:modId xmlns:p14="http://schemas.microsoft.com/office/powerpoint/2010/main" val="384365616"/>
              </p:ext>
            </p:extLst>
          </p:nvPr>
        </p:nvGraphicFramePr>
        <p:xfrm>
          <a:off x="1143689" y="1058832"/>
          <a:ext cx="9904622" cy="5327937"/>
        </p:xfrm>
        <a:graphic>
          <a:graphicData uri="http://schemas.openxmlformats.org/drawingml/2006/table">
            <a:tbl>
              <a:tblPr firstRow="1" bandRow="1">
                <a:noFill/>
                <a:tableStyleId>{5C22544A-7EE6-4342-B048-85BDC9FD1C3A}</a:tableStyleId>
              </a:tblPr>
              <a:tblGrid>
                <a:gridCol w="2410408">
                  <a:extLst>
                    <a:ext uri="{9D8B030D-6E8A-4147-A177-3AD203B41FA5}">
                      <a16:colId xmlns:a16="http://schemas.microsoft.com/office/drawing/2014/main" val="4206300917"/>
                    </a:ext>
                  </a:extLst>
                </a:gridCol>
                <a:gridCol w="3752148">
                  <a:extLst>
                    <a:ext uri="{9D8B030D-6E8A-4147-A177-3AD203B41FA5}">
                      <a16:colId xmlns:a16="http://schemas.microsoft.com/office/drawing/2014/main" val="3041805770"/>
                    </a:ext>
                  </a:extLst>
                </a:gridCol>
                <a:gridCol w="3742066">
                  <a:extLst>
                    <a:ext uri="{9D8B030D-6E8A-4147-A177-3AD203B41FA5}">
                      <a16:colId xmlns:a16="http://schemas.microsoft.com/office/drawing/2014/main" val="3082636176"/>
                    </a:ext>
                  </a:extLst>
                </a:gridCol>
              </a:tblGrid>
              <a:tr h="722567">
                <a:tc>
                  <a:txBody>
                    <a:bodyPr/>
                    <a:lstStyle/>
                    <a:p>
                      <a:pPr>
                        <a:buNone/>
                      </a:pPr>
                      <a:r>
                        <a:rPr lang="en-US" sz="1800" b="1" cap="all" spc="150" dirty="0">
                          <a:solidFill>
                            <a:schemeClr val="accent5">
                              <a:lumMod val="75000"/>
                            </a:schemeClr>
                          </a:solidFill>
                        </a:rPr>
                        <a:t>Risk Area</a:t>
                      </a:r>
                    </a:p>
                  </a:txBody>
                  <a:tcPr marL="158216" marR="158216" marT="158216" marB="158216" anchor="ctr">
                    <a:lnL w="12700" cmpd="sng">
                      <a:noFill/>
                    </a:lnL>
                    <a:lnR w="12700" cmpd="sng">
                      <a:noFill/>
                    </a:lnR>
                    <a:lnT w="6350" cap="flat" cmpd="sng" algn="ctr">
                      <a:noFill/>
                      <a:prstDash val="solid"/>
                    </a:lnT>
                    <a:lnB w="19050" cap="flat" cmpd="sng" algn="ctr">
                      <a:solidFill>
                        <a:schemeClr val="accent1"/>
                      </a:solidFill>
                      <a:prstDash val="solid"/>
                    </a:lnB>
                    <a:noFill/>
                  </a:tcPr>
                </a:tc>
                <a:tc>
                  <a:txBody>
                    <a:bodyPr/>
                    <a:lstStyle/>
                    <a:p>
                      <a:pPr>
                        <a:buNone/>
                      </a:pPr>
                      <a:r>
                        <a:rPr lang="en-US" sz="1800" b="1" cap="all" spc="150" dirty="0">
                          <a:solidFill>
                            <a:schemeClr val="accent5">
                              <a:lumMod val="75000"/>
                            </a:schemeClr>
                          </a:solidFill>
                        </a:rPr>
                        <a:t>Common Hazard</a:t>
                      </a:r>
                    </a:p>
                  </a:txBody>
                  <a:tcPr marL="158216" marR="158216" marT="158216" marB="158216" anchor="ctr">
                    <a:lnL w="12700" cmpd="sng">
                      <a:noFill/>
                    </a:lnL>
                    <a:lnR w="12700" cmpd="sng">
                      <a:noFill/>
                    </a:lnR>
                    <a:lnT w="6350" cap="flat" cmpd="sng" algn="ctr">
                      <a:noFill/>
                      <a:prstDash val="solid"/>
                    </a:lnT>
                    <a:lnB w="19050" cap="flat" cmpd="sng" algn="ctr">
                      <a:solidFill>
                        <a:schemeClr val="accent1"/>
                      </a:solidFill>
                      <a:prstDash val="solid"/>
                    </a:lnB>
                    <a:noFill/>
                  </a:tcPr>
                </a:tc>
                <a:tc>
                  <a:txBody>
                    <a:bodyPr/>
                    <a:lstStyle/>
                    <a:p>
                      <a:pPr>
                        <a:buNone/>
                      </a:pPr>
                      <a:r>
                        <a:rPr lang="en-US" sz="1800" b="1" cap="all" spc="150" dirty="0">
                          <a:solidFill>
                            <a:schemeClr val="accent5">
                              <a:lumMod val="75000"/>
                            </a:schemeClr>
                          </a:solidFill>
                        </a:rPr>
                        <a:t>Safe Practice</a:t>
                      </a:r>
                    </a:p>
                  </a:txBody>
                  <a:tcPr marL="158216" marR="158216" marT="158216" marB="158216" anchor="ctr">
                    <a:lnL w="12700" cmpd="sng">
                      <a:noFill/>
                    </a:lnL>
                    <a:lnR w="12700" cmpd="sng">
                      <a:noFill/>
                    </a:lnR>
                    <a:lnT w="6350" cap="flat" cmpd="sng" algn="ctr">
                      <a:noFill/>
                      <a:prstDash val="solid"/>
                    </a:lnT>
                    <a:lnB w="19050" cap="flat" cmpd="sng" algn="ctr">
                      <a:solidFill>
                        <a:schemeClr val="accent1"/>
                      </a:solidFill>
                      <a:prstDash val="solid"/>
                    </a:lnB>
                    <a:noFill/>
                  </a:tcPr>
                </a:tc>
                <a:extLst>
                  <a:ext uri="{0D108BD9-81ED-4DB2-BD59-A6C34878D82A}">
                    <a16:rowId xmlns:a16="http://schemas.microsoft.com/office/drawing/2014/main" val="397051076"/>
                  </a:ext>
                </a:extLst>
              </a:tr>
              <a:tr h="921074">
                <a:tc>
                  <a:txBody>
                    <a:bodyPr/>
                    <a:lstStyle/>
                    <a:p>
                      <a:pPr>
                        <a:buNone/>
                      </a:pPr>
                      <a:r>
                        <a:rPr lang="en-US" sz="1500" b="1" cap="none" spc="0" dirty="0">
                          <a:solidFill>
                            <a:schemeClr val="accent5">
                              <a:lumMod val="75000"/>
                            </a:schemeClr>
                          </a:solidFill>
                        </a:rPr>
                        <a:t>Eyelash Lift Kits</a:t>
                      </a:r>
                    </a:p>
                  </a:txBody>
                  <a:tcPr marL="158216" marR="158216" marT="158216" marB="158216" anchor="ctr">
                    <a:lnL w="12700" cmpd="sng">
                      <a:noFill/>
                      <a:prstDash val="solid"/>
                    </a:lnL>
                    <a:lnR w="12700" cmpd="sng">
                      <a:noFill/>
                      <a:prstDash val="solid"/>
                    </a:lnR>
                    <a:lnT w="19050" cap="flat" cmpd="sng" algn="ctr">
                      <a:solidFill>
                        <a:schemeClr val="accent1"/>
                      </a:solidFill>
                      <a:prstDash val="solid"/>
                    </a:lnT>
                    <a:lnB w="6350" cap="flat" cmpd="sng" algn="ctr">
                      <a:solidFill>
                        <a:schemeClr val="tx1"/>
                      </a:solidFill>
                      <a:prstDash val="solid"/>
                    </a:lnB>
                    <a:noFill/>
                  </a:tcPr>
                </a:tc>
                <a:tc>
                  <a:txBody>
                    <a:bodyPr/>
                    <a:lstStyle/>
                    <a:p>
                      <a:pPr>
                        <a:buNone/>
                      </a:pPr>
                      <a:r>
                        <a:rPr lang="en-US" sz="1500" cap="none" spc="0" dirty="0">
                          <a:solidFill>
                            <a:schemeClr val="accent5">
                              <a:lumMod val="75000"/>
                            </a:schemeClr>
                          </a:solidFill>
                        </a:rPr>
                        <a:t>Chemical burns, eye infections</a:t>
                      </a:r>
                    </a:p>
                  </a:txBody>
                  <a:tcPr marL="158216" marR="158216" marT="158216" marB="158216" anchor="ctr">
                    <a:lnL w="12700" cmpd="sng">
                      <a:noFill/>
                      <a:prstDash val="solid"/>
                    </a:lnL>
                    <a:lnR w="12700" cmpd="sng">
                      <a:noFill/>
                      <a:prstDash val="solid"/>
                    </a:lnR>
                    <a:lnT w="19050" cap="flat" cmpd="sng" algn="ctr">
                      <a:solidFill>
                        <a:schemeClr val="accent1"/>
                      </a:solidFill>
                      <a:prstDash val="solid"/>
                    </a:lnT>
                    <a:lnB w="6350" cap="flat" cmpd="sng" algn="ctr">
                      <a:solidFill>
                        <a:schemeClr val="tx1"/>
                      </a:solidFill>
                      <a:prstDash val="solid"/>
                    </a:lnB>
                    <a:noFill/>
                  </a:tcPr>
                </a:tc>
                <a:tc>
                  <a:txBody>
                    <a:bodyPr/>
                    <a:lstStyle/>
                    <a:p>
                      <a:pPr>
                        <a:buNone/>
                      </a:pPr>
                      <a:r>
                        <a:rPr lang="en-US" sz="1500" cap="none" spc="0" dirty="0">
                          <a:solidFill>
                            <a:schemeClr val="accent5">
                              <a:lumMod val="75000"/>
                            </a:schemeClr>
                          </a:solidFill>
                        </a:rPr>
                        <a:t>Use only in salons by trained professionals</a:t>
                      </a:r>
                    </a:p>
                  </a:txBody>
                  <a:tcPr marL="158216" marR="158216" marT="158216" marB="158216" anchor="ctr">
                    <a:lnL w="12700" cmpd="sng">
                      <a:noFill/>
                      <a:prstDash val="solid"/>
                    </a:lnL>
                    <a:lnR w="12700" cmpd="sng">
                      <a:noFill/>
                      <a:prstDash val="solid"/>
                    </a:lnR>
                    <a:lnT w="19050" cap="flat" cmpd="sng" algn="ctr">
                      <a:solidFill>
                        <a:schemeClr val="accent1"/>
                      </a:solidFill>
                      <a:prstDash val="solid"/>
                    </a:lnT>
                    <a:lnB w="6350" cap="flat" cmpd="sng" algn="ctr">
                      <a:solidFill>
                        <a:schemeClr val="tx1"/>
                      </a:solidFill>
                      <a:prstDash val="solid"/>
                    </a:lnB>
                    <a:noFill/>
                  </a:tcPr>
                </a:tc>
                <a:extLst>
                  <a:ext uri="{0D108BD9-81ED-4DB2-BD59-A6C34878D82A}">
                    <a16:rowId xmlns:a16="http://schemas.microsoft.com/office/drawing/2014/main" val="2738575926"/>
                  </a:ext>
                </a:extLst>
              </a:tr>
              <a:tr h="921074">
                <a:tc>
                  <a:txBody>
                    <a:bodyPr/>
                    <a:lstStyle/>
                    <a:p>
                      <a:pPr>
                        <a:buNone/>
                      </a:pPr>
                      <a:r>
                        <a:rPr lang="en-US" sz="1500" b="1" cap="none" spc="0" dirty="0">
                          <a:solidFill>
                            <a:schemeClr val="accent5">
                              <a:lumMod val="75000"/>
                            </a:schemeClr>
                          </a:solidFill>
                        </a:rPr>
                        <a:t>Nail Adhesives</a:t>
                      </a:r>
                    </a:p>
                  </a:txBody>
                  <a:tcPr marL="158216" marR="158216" marT="158216" marB="15821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500" cap="none" spc="0">
                          <a:solidFill>
                            <a:schemeClr val="accent5">
                              <a:lumMod val="75000"/>
                            </a:schemeClr>
                          </a:solidFill>
                        </a:rPr>
                        <a:t>Skin burns, allergic reactions</a:t>
                      </a:r>
                    </a:p>
                  </a:txBody>
                  <a:tcPr marL="158216" marR="158216" marT="158216" marB="15821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500" cap="none" spc="0" dirty="0">
                          <a:solidFill>
                            <a:schemeClr val="accent5">
                              <a:lumMod val="75000"/>
                            </a:schemeClr>
                          </a:solidFill>
                        </a:rPr>
                        <a:t>Purchase from reputable sources; avoid DIY kits</a:t>
                      </a:r>
                    </a:p>
                  </a:txBody>
                  <a:tcPr marL="158216" marR="158216" marT="158216" marB="15821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3897437188"/>
                  </a:ext>
                </a:extLst>
              </a:tr>
              <a:tr h="921074">
                <a:tc>
                  <a:txBody>
                    <a:bodyPr/>
                    <a:lstStyle/>
                    <a:p>
                      <a:pPr>
                        <a:buNone/>
                      </a:pPr>
                      <a:r>
                        <a:rPr lang="en-US" sz="1500" b="1" cap="none" spc="0">
                          <a:solidFill>
                            <a:schemeClr val="accent5">
                              <a:lumMod val="75000"/>
                            </a:schemeClr>
                          </a:solidFill>
                        </a:rPr>
                        <a:t>Nasal Tanning Sprays</a:t>
                      </a:r>
                    </a:p>
                  </a:txBody>
                  <a:tcPr marL="158216" marR="158216" marT="158216" marB="15821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500" cap="none" spc="0">
                          <a:solidFill>
                            <a:schemeClr val="accent5">
                              <a:lumMod val="75000"/>
                            </a:schemeClr>
                          </a:solidFill>
                        </a:rPr>
                        <a:t>Unapproved chemicals, systemic risks</a:t>
                      </a:r>
                    </a:p>
                  </a:txBody>
                  <a:tcPr marL="158216" marR="158216" marT="158216" marB="15821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500" cap="none" spc="0" dirty="0">
                          <a:solidFill>
                            <a:schemeClr val="accent5">
                              <a:lumMod val="75000"/>
                            </a:schemeClr>
                          </a:solidFill>
                        </a:rPr>
                        <a:t>Avoid entirely; opt for safe tanning alternatives</a:t>
                      </a:r>
                    </a:p>
                  </a:txBody>
                  <a:tcPr marL="158216" marR="158216" marT="158216" marB="15821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3820637502"/>
                  </a:ext>
                </a:extLst>
              </a:tr>
              <a:tr h="921074">
                <a:tc>
                  <a:txBody>
                    <a:bodyPr/>
                    <a:lstStyle/>
                    <a:p>
                      <a:pPr>
                        <a:buNone/>
                      </a:pPr>
                      <a:r>
                        <a:rPr lang="en-US" sz="1500" b="1" cap="none" spc="0">
                          <a:solidFill>
                            <a:schemeClr val="accent5">
                              <a:lumMod val="75000"/>
                            </a:schemeClr>
                          </a:solidFill>
                        </a:rPr>
                        <a:t>Skin-Lightening Creams</a:t>
                      </a:r>
                    </a:p>
                  </a:txBody>
                  <a:tcPr marL="158216" marR="158216" marT="158216" marB="15821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500" cap="none" spc="0">
                          <a:solidFill>
                            <a:schemeClr val="accent5">
                              <a:lumMod val="75000"/>
                            </a:schemeClr>
                          </a:solidFill>
                        </a:rPr>
                        <a:t>Banned ingredients, severe skin damage</a:t>
                      </a:r>
                    </a:p>
                  </a:txBody>
                  <a:tcPr marL="158216" marR="158216" marT="158216" marB="15821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500" cap="none" spc="0" dirty="0">
                          <a:solidFill>
                            <a:schemeClr val="accent5">
                              <a:lumMod val="75000"/>
                            </a:schemeClr>
                          </a:solidFill>
                        </a:rPr>
                        <a:t>Check legality and ingredient compliance</a:t>
                      </a:r>
                    </a:p>
                  </a:txBody>
                  <a:tcPr marL="158216" marR="158216" marT="158216" marB="15821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1564997625"/>
                  </a:ext>
                </a:extLst>
              </a:tr>
              <a:tr h="921074">
                <a:tc>
                  <a:txBody>
                    <a:bodyPr/>
                    <a:lstStyle/>
                    <a:p>
                      <a:pPr>
                        <a:buNone/>
                      </a:pPr>
                      <a:r>
                        <a:rPr lang="en-US" sz="1500" b="1" cap="none" spc="0">
                          <a:solidFill>
                            <a:schemeClr val="accent5">
                              <a:lumMod val="75000"/>
                            </a:schemeClr>
                          </a:solidFill>
                        </a:rPr>
                        <a:t>Teeth Whitening Kits</a:t>
                      </a:r>
                    </a:p>
                  </a:txBody>
                  <a:tcPr marL="158216" marR="158216" marT="158216" marB="158216" anchor="ctr">
                    <a:lnL w="12700" cmpd="sng">
                      <a:noFill/>
                      <a:prstDash val="solid"/>
                    </a:lnL>
                    <a:lnR w="12700" cmpd="sng">
                      <a:noFill/>
                      <a:prstDash val="solid"/>
                    </a:lnR>
                    <a:lnT w="6350" cap="flat" cmpd="sng" algn="ctr">
                      <a:solidFill>
                        <a:schemeClr val="tx1"/>
                      </a:solidFill>
                      <a:prstDash val="solid"/>
                    </a:lnT>
                    <a:lnB w="19050" cap="flat" cmpd="sng" algn="ctr">
                      <a:solidFill>
                        <a:schemeClr val="accent1"/>
                      </a:solidFill>
                      <a:prstDash val="solid"/>
                    </a:lnB>
                    <a:noFill/>
                  </a:tcPr>
                </a:tc>
                <a:tc>
                  <a:txBody>
                    <a:bodyPr/>
                    <a:lstStyle/>
                    <a:p>
                      <a:pPr>
                        <a:buNone/>
                      </a:pPr>
                      <a:r>
                        <a:rPr lang="en-US" sz="1500" b="0" cap="none" spc="0">
                          <a:solidFill>
                            <a:schemeClr val="accent5">
                              <a:lumMod val="75000"/>
                            </a:schemeClr>
                          </a:solidFill>
                        </a:rPr>
                        <a:t>Excess hydrogen peroxide causing burns</a:t>
                      </a:r>
                    </a:p>
                  </a:txBody>
                  <a:tcPr marL="158216" marR="158216" marT="158216" marB="158216" anchor="ctr">
                    <a:lnL w="12700" cmpd="sng">
                      <a:noFill/>
                      <a:prstDash val="solid"/>
                    </a:lnL>
                    <a:lnR w="12700" cmpd="sng">
                      <a:noFill/>
                      <a:prstDash val="solid"/>
                    </a:lnR>
                    <a:lnT w="6350" cap="flat" cmpd="sng" algn="ctr">
                      <a:solidFill>
                        <a:schemeClr val="tx1"/>
                      </a:solidFill>
                      <a:prstDash val="solid"/>
                    </a:lnT>
                    <a:lnB w="19050" cap="flat" cmpd="sng" algn="ctr">
                      <a:solidFill>
                        <a:schemeClr val="accent1"/>
                      </a:solidFill>
                      <a:prstDash val="solid"/>
                    </a:lnB>
                    <a:noFill/>
                  </a:tcPr>
                </a:tc>
                <a:tc>
                  <a:txBody>
                    <a:bodyPr/>
                    <a:lstStyle/>
                    <a:p>
                      <a:pPr>
                        <a:buNone/>
                      </a:pPr>
                      <a:r>
                        <a:rPr lang="en-US" sz="1500" b="0" cap="none" spc="0" dirty="0">
                          <a:solidFill>
                            <a:schemeClr val="accent5">
                              <a:lumMod val="75000"/>
                            </a:schemeClr>
                          </a:solidFill>
                        </a:rPr>
                        <a:t>Seek professional dental treatment only</a:t>
                      </a:r>
                    </a:p>
                  </a:txBody>
                  <a:tcPr marL="158216" marR="158216" marT="158216" marB="158216" anchor="ctr">
                    <a:lnL w="12700" cmpd="sng">
                      <a:noFill/>
                      <a:prstDash val="solid"/>
                    </a:lnL>
                    <a:lnR w="12700" cmpd="sng">
                      <a:noFill/>
                      <a:prstDash val="solid"/>
                    </a:lnR>
                    <a:lnT w="6350" cap="flat" cmpd="sng" algn="ctr">
                      <a:solidFill>
                        <a:schemeClr val="tx1"/>
                      </a:solidFill>
                      <a:prstDash val="solid"/>
                    </a:lnT>
                    <a:lnB w="19050" cap="flat" cmpd="sng" algn="ctr">
                      <a:solidFill>
                        <a:schemeClr val="accent1"/>
                      </a:solidFill>
                      <a:prstDash val="solid"/>
                    </a:lnB>
                    <a:noFill/>
                  </a:tcPr>
                </a:tc>
                <a:extLst>
                  <a:ext uri="{0D108BD9-81ED-4DB2-BD59-A6C34878D82A}">
                    <a16:rowId xmlns:a16="http://schemas.microsoft.com/office/drawing/2014/main" val="283905097"/>
                  </a:ext>
                </a:extLst>
              </a:tr>
            </a:tbl>
          </a:graphicData>
        </a:graphic>
      </p:graphicFrame>
      <p:grpSp>
        <p:nvGrpSpPr>
          <p:cNvPr id="3" name="Group 2">
            <a:extLst>
              <a:ext uri="{FF2B5EF4-FFF2-40B4-BE49-F238E27FC236}">
                <a16:creationId xmlns:a16="http://schemas.microsoft.com/office/drawing/2014/main" id="{1B06F451-21D5-0924-E9B2-10BAEF297042}"/>
              </a:ext>
            </a:extLst>
          </p:cNvPr>
          <p:cNvGrpSpPr/>
          <p:nvPr/>
        </p:nvGrpSpPr>
        <p:grpSpPr>
          <a:xfrm>
            <a:off x="8235600" y="0"/>
            <a:ext cx="3956400" cy="1158815"/>
            <a:chOff x="229405" y="5242481"/>
            <a:chExt cx="3956400" cy="1158815"/>
          </a:xfrm>
        </p:grpSpPr>
        <p:pic>
          <p:nvPicPr>
            <p:cNvPr id="4" name="Picture 12" descr="CTSI branding, graphic design and website design by Frontmedia">
              <a:extLst>
                <a:ext uri="{FF2B5EF4-FFF2-40B4-BE49-F238E27FC236}">
                  <a16:creationId xmlns:a16="http://schemas.microsoft.com/office/drawing/2014/main" id="{D77F7938-F435-A2D4-7E6D-3DF56DE22A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900" b="27344"/>
            <a:stretch>
              <a:fillRect/>
            </a:stretch>
          </p:blipFill>
          <p:spPr bwMode="auto">
            <a:xfrm>
              <a:off x="2140829" y="5465598"/>
              <a:ext cx="2044976" cy="935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351D09A-4F25-F9BB-55F6-81137665C5C3}"/>
                </a:ext>
              </a:extLst>
            </p:cNvPr>
            <p:cNvPicPr>
              <a:picLocks noChangeAspect="1"/>
            </p:cNvPicPr>
            <p:nvPr/>
          </p:nvPicPr>
          <p:blipFill>
            <a:blip r:embed="rId3"/>
            <a:stretch>
              <a:fillRect/>
            </a:stretch>
          </p:blipFill>
          <p:spPr>
            <a:xfrm>
              <a:off x="229405" y="5242481"/>
              <a:ext cx="1911424" cy="1147833"/>
            </a:xfrm>
            <a:prstGeom prst="rect">
              <a:avLst/>
            </a:prstGeom>
          </p:spPr>
        </p:pic>
      </p:grpSp>
    </p:spTree>
    <p:extLst>
      <p:ext uri="{BB962C8B-B14F-4D97-AF65-F5344CB8AC3E}">
        <p14:creationId xmlns:p14="http://schemas.microsoft.com/office/powerpoint/2010/main" val="44851101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2170</TotalTime>
  <Words>596</Words>
  <Application>Microsoft Office PowerPoint</Application>
  <PresentationFormat>Widescreen</PresentationFormat>
  <Paragraphs>50</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Aptos</vt:lpstr>
      <vt:lpstr>Aptos Display</vt:lpstr>
      <vt:lpstr>Arial</vt:lpstr>
      <vt:lpstr>Calibri</vt:lpstr>
      <vt:lpstr>Office Theme</vt:lpstr>
      <vt:lpstr>PowerPoint Presentation</vt:lpstr>
      <vt:lpstr>Core Educational Material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Caden Lunness</dc:creator>
  <cp:lastModifiedBy>Caden Lunness</cp:lastModifiedBy>
  <cp:revision>4</cp:revision>
  <dcterms:created xsi:type="dcterms:W3CDTF">2026-01-08T15:29:21Z</dcterms:created>
  <dcterms:modified xsi:type="dcterms:W3CDTF">2026-03-20T12:37:32Z</dcterms:modified>
</cp:coreProperties>
</file>